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38" r:id="rId3"/>
    <p:sldMasterId id="2147483742" r:id="rId4"/>
    <p:sldMasterId id="2147483769" r:id="rId5"/>
    <p:sldMasterId id="2147483832" r:id="rId6"/>
    <p:sldMasterId id="2147483861" r:id="rId7"/>
  </p:sldMasterIdLst>
  <p:notesMasterIdLst>
    <p:notesMasterId r:id="rId58"/>
  </p:notesMasterIdLst>
  <p:handoutMasterIdLst>
    <p:handoutMasterId r:id="rId59"/>
  </p:handoutMasterIdLst>
  <p:sldIdLst>
    <p:sldId id="809" r:id="rId8"/>
    <p:sldId id="810" r:id="rId9"/>
    <p:sldId id="811" r:id="rId10"/>
    <p:sldId id="813" r:id="rId11"/>
    <p:sldId id="814" r:id="rId12"/>
    <p:sldId id="914" r:id="rId13"/>
    <p:sldId id="915" r:id="rId14"/>
    <p:sldId id="815" r:id="rId15"/>
    <p:sldId id="816" r:id="rId16"/>
    <p:sldId id="817" r:id="rId17"/>
    <p:sldId id="818" r:id="rId18"/>
    <p:sldId id="819" r:id="rId19"/>
    <p:sldId id="820" r:id="rId20"/>
    <p:sldId id="821" r:id="rId21"/>
    <p:sldId id="822" r:id="rId22"/>
    <p:sldId id="824" r:id="rId23"/>
    <p:sldId id="916" r:id="rId24"/>
    <p:sldId id="825" r:id="rId25"/>
    <p:sldId id="917" r:id="rId26"/>
    <p:sldId id="918" r:id="rId27"/>
    <p:sldId id="826" r:id="rId28"/>
    <p:sldId id="827" r:id="rId29"/>
    <p:sldId id="828" r:id="rId30"/>
    <p:sldId id="829" r:id="rId31"/>
    <p:sldId id="830" r:id="rId32"/>
    <p:sldId id="831" r:id="rId33"/>
    <p:sldId id="832" r:id="rId34"/>
    <p:sldId id="833" r:id="rId35"/>
    <p:sldId id="834" r:id="rId36"/>
    <p:sldId id="835" r:id="rId37"/>
    <p:sldId id="836" r:id="rId38"/>
    <p:sldId id="837" r:id="rId39"/>
    <p:sldId id="838" r:id="rId40"/>
    <p:sldId id="839" r:id="rId41"/>
    <p:sldId id="840" r:id="rId42"/>
    <p:sldId id="841" r:id="rId43"/>
    <p:sldId id="842" r:id="rId44"/>
    <p:sldId id="843" r:id="rId45"/>
    <p:sldId id="844" r:id="rId46"/>
    <p:sldId id="845" r:id="rId47"/>
    <p:sldId id="846" r:id="rId48"/>
    <p:sldId id="847" r:id="rId49"/>
    <p:sldId id="848" r:id="rId50"/>
    <p:sldId id="849" r:id="rId51"/>
    <p:sldId id="850" r:id="rId52"/>
    <p:sldId id="851" r:id="rId53"/>
    <p:sldId id="852" r:id="rId54"/>
    <p:sldId id="853" r:id="rId55"/>
    <p:sldId id="913" r:id="rId56"/>
    <p:sldId id="854" r:id="rId57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CBB894CE-40DA-42C6-ABAE-12A9F245BBC1}">
          <p14:sldIdLst>
            <p14:sldId id="809"/>
            <p14:sldId id="810"/>
            <p14:sldId id="811"/>
            <p14:sldId id="813"/>
            <p14:sldId id="814"/>
            <p14:sldId id="914"/>
            <p14:sldId id="915"/>
            <p14:sldId id="815"/>
            <p14:sldId id="816"/>
            <p14:sldId id="817"/>
            <p14:sldId id="818"/>
            <p14:sldId id="819"/>
            <p14:sldId id="820"/>
            <p14:sldId id="821"/>
            <p14:sldId id="822"/>
            <p14:sldId id="824"/>
            <p14:sldId id="916"/>
            <p14:sldId id="825"/>
            <p14:sldId id="917"/>
            <p14:sldId id="918"/>
            <p14:sldId id="826"/>
            <p14:sldId id="827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7"/>
            <p14:sldId id="838"/>
            <p14:sldId id="839"/>
            <p14:sldId id="840"/>
            <p14:sldId id="841"/>
            <p14:sldId id="842"/>
            <p14:sldId id="843"/>
            <p14:sldId id="844"/>
            <p14:sldId id="845"/>
            <p14:sldId id="846"/>
            <p14:sldId id="847"/>
            <p14:sldId id="848"/>
            <p14:sldId id="849"/>
            <p14:sldId id="850"/>
            <p14:sldId id="851"/>
            <p14:sldId id="852"/>
            <p14:sldId id="853"/>
            <p14:sldId id="913"/>
            <p14:sldId id="8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07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7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50" d="100"/>
          <a:sy n="50" d="100"/>
        </p:scale>
        <p:origin x="2976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9743589743589"/>
          <c:y val="9.2807424593967514E-2"/>
          <c:w val="0.7"/>
          <c:h val="0.6334106728538283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Oost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explosion val="7"/>
          <c:dPt>
            <c:idx val="0"/>
            <c:bubble3D val="0"/>
            <c:spPr>
              <a:solidFill>
                <a:srgbClr val="00FFF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2A3-40A6-A3F7-C6138E48F696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2A3-40A6-A3F7-C6138E48F696}"/>
              </c:ext>
            </c:extLst>
          </c:dPt>
          <c:dPt>
            <c:idx val="2"/>
            <c:bubble3D val="0"/>
            <c:spPr>
              <a:solidFill>
                <a:srgbClr val="C0C0C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2A3-40A6-A3F7-C6138E48F696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 i="0" u="none" strike="noStrike" baseline="0">
                    <a:solidFill>
                      <a:srgbClr val="FFFF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contenu</c:v>
                </c:pt>
                <c:pt idx="1">
                  <c:v>langage tonalité</c:v>
                </c:pt>
                <c:pt idx="2">
                  <c:v>langage corporel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</c:v>
                </c:pt>
                <c:pt idx="1">
                  <c:v>38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A3-40A6-A3F7-C6138E48F6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55" b="1" i="0" u="none" strike="noStrike" baseline="0">
                <a:solidFill>
                  <a:srgbClr val="0070C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55" b="1" i="0" u="none" strike="noStrike" baseline="0">
                <a:solidFill>
                  <a:srgbClr val="0070C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55" b="1" i="0" u="none" strike="noStrike" baseline="0">
                <a:solidFill>
                  <a:srgbClr val="0070C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256410256410257"/>
          <c:y val="0.73317865429234341"/>
          <c:w val="0.6"/>
          <c:h val="0.2459396751740139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55" b="1" i="0" u="none" strike="noStrike" baseline="0">
              <a:solidFill>
                <a:srgbClr val="FFFF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80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80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CDC5367A-774D-42C2-9327-BE1F2E754364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890665" cy="49680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6866" y="9428242"/>
            <a:ext cx="2890665" cy="49680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94C1E87B-9914-48BA-ADCD-17CBD68FE0F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8561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6F4B39CA-B0C1-454C-9842-608A9973A203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9" y="9428585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3B48ED2B-E9D2-42E2-9D64-473018133AD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820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F0B3D3-3B71-4311-8C50-0DE193CCFB1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altLang="nl-BE"/>
          </a:p>
        </p:txBody>
      </p:sp>
    </p:spTree>
    <p:extLst>
      <p:ext uri="{BB962C8B-B14F-4D97-AF65-F5344CB8AC3E}">
        <p14:creationId xmlns:p14="http://schemas.microsoft.com/office/powerpoint/2010/main" val="732628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0FAA1B-D56A-420A-BE75-F0A823BEE301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1781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5114F6-6014-4C20-A7F3-A07528D5745B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70105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E2B6A9-69CD-4FF2-BE6A-E1E0FCE91A77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 dirty="0"/>
          </a:p>
        </p:txBody>
      </p:sp>
    </p:spTree>
    <p:extLst>
      <p:ext uri="{BB962C8B-B14F-4D97-AF65-F5344CB8AC3E}">
        <p14:creationId xmlns:p14="http://schemas.microsoft.com/office/powerpoint/2010/main" val="54796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B99DE7-41AD-4D92-98FF-46EFDCC3DD9A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29953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84E29-875A-4A36-82C3-87A091FA2086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662974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82603B-1C8D-4CB8-9CA6-FB9669F21506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43220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F651E6-0343-4307-B03F-B29EC60AAC48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495442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8A0A9-0449-4FBC-9ED9-1985051662BE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05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3A8FB7-FAB7-4214-A01A-8470813248BB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38707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8C9187-7DC8-4905-9D12-4C5D059EAE45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0644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FB5C4F-4B29-47C6-A180-4F04B61D8F93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350063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4E35B3-F7B2-4A34-81F8-20297633067A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11849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A5DD98-8955-4953-9C8F-ACC3589B739A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992005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8A0A9-0449-4FBC-9ED9-1985051662BE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1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8A0A9-0449-4FBC-9ED9-1985051662BE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32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E13A90-78F6-416E-86FB-28DAB2418D0C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/>
              <a:t>Voici les recommandations de Lorenzo </a:t>
            </a:r>
            <a:r>
              <a:rPr lang="fr-FR" dirty="0" err="1"/>
              <a:t>Pancino</a:t>
            </a:r>
            <a:r>
              <a:rPr lang="fr-FR" dirty="0"/>
              <a:t> :</a:t>
            </a:r>
            <a:endParaRPr lang="nl-BE" dirty="0"/>
          </a:p>
          <a:p>
            <a:r>
              <a:rPr lang="fr-FR" dirty="0"/>
              <a:t>- les jambes sont parallèles ;</a:t>
            </a:r>
            <a:endParaRPr lang="nl-BE" dirty="0"/>
          </a:p>
          <a:p>
            <a:r>
              <a:rPr lang="fr-FR" dirty="0"/>
              <a:t>- les genoux sont légèrement fléchis ;</a:t>
            </a:r>
            <a:endParaRPr lang="nl-BE" dirty="0"/>
          </a:p>
          <a:p>
            <a:r>
              <a:rPr lang="fr-FR" dirty="0"/>
              <a:t>- le ventre est relâché ;</a:t>
            </a:r>
            <a:endParaRPr lang="nl-BE" dirty="0"/>
          </a:p>
          <a:p>
            <a:r>
              <a:rPr lang="fr-FR" dirty="0"/>
              <a:t>- les épaules sont décontractées ;</a:t>
            </a:r>
            <a:endParaRPr lang="nl-BE" dirty="0"/>
          </a:p>
          <a:p>
            <a:r>
              <a:rPr lang="fr-FR" dirty="0"/>
              <a:t>- les mains sont relevées au niveau du ventre ;</a:t>
            </a:r>
            <a:endParaRPr lang="nl-BE" dirty="0"/>
          </a:p>
          <a:p>
            <a:r>
              <a:rPr lang="fr-FR" dirty="0"/>
              <a:t>- la poitrine est sortie ;</a:t>
            </a:r>
            <a:endParaRPr lang="nl-BE" dirty="0"/>
          </a:p>
          <a:p>
            <a:r>
              <a:rPr lang="fr-FR" dirty="0"/>
              <a:t>- le menton est légèrement relevé ;</a:t>
            </a:r>
            <a:endParaRPr lang="nl-BE" dirty="0"/>
          </a:p>
          <a:p>
            <a:r>
              <a:rPr lang="fr-FR" dirty="0"/>
              <a:t>- le regard se porte sur le public ;</a:t>
            </a:r>
            <a:endParaRPr lang="nl-BE" dirty="0"/>
          </a:p>
          <a:p>
            <a:r>
              <a:rPr lang="fr-FR" dirty="0"/>
              <a:t>- la bouche est souriante.</a:t>
            </a:r>
            <a:endParaRPr lang="nl-BE" dirty="0"/>
          </a:p>
          <a:p>
            <a:r>
              <a:rPr lang="fr-FR" dirty="0"/>
              <a:t> </a:t>
            </a:r>
          </a:p>
          <a:p>
            <a:r>
              <a:rPr lang="fr-FR" dirty="0"/>
              <a:t>Regarder pas uniquement celui qui </a:t>
            </a:r>
            <a:r>
              <a:rPr lang="fr-FR" dirty="0" err="1"/>
              <a:t>souirit</a:t>
            </a:r>
            <a:br>
              <a:rPr lang="fr-FR" dirty="0"/>
            </a:br>
            <a:endParaRPr lang="fr-FR" dirty="0"/>
          </a:p>
          <a:p>
            <a:r>
              <a:rPr lang="fr-FR" dirty="0" err="1"/>
              <a:t>Keeprzs</a:t>
            </a:r>
            <a:r>
              <a:rPr lang="fr-FR" dirty="0"/>
              <a:t> </a:t>
            </a:r>
            <a:r>
              <a:rPr lang="fr-FR" dirty="0" err="1"/>
              <a:t>houding</a:t>
            </a:r>
            <a:endParaRPr lang="nl-BE" dirty="0"/>
          </a:p>
          <a:p>
            <a:pPr eaLnBrk="1" hangingPunct="1"/>
            <a:endParaRPr lang="nl-BE" altLang="nl-BE" dirty="0"/>
          </a:p>
        </p:txBody>
      </p:sp>
    </p:spTree>
    <p:extLst>
      <p:ext uri="{BB962C8B-B14F-4D97-AF65-F5344CB8AC3E}">
        <p14:creationId xmlns:p14="http://schemas.microsoft.com/office/powerpoint/2010/main" val="770338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8A0A9-0449-4FBC-9ED9-1985051662BE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09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80D2C3-CCF6-4078-820C-D3964B1629BB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016685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A770B1-1FAF-4418-A2A8-0468D0C56FB7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885473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080025-022D-4630-B4B1-5141898516EA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61932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5CC97-D3C5-4112-B0B0-590C31EEE85D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6240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399757-5194-40CC-A0E5-F60FB205AC6A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72937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07D750-6EFA-49EF-8F2C-F697806241B1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41529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A4B08C-AA82-4993-8704-D8AD5BB59759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726420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2B988B-7E2B-4E78-9C26-00A9BF9FAF05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635279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D0FD04-3CA4-4A5B-96C3-8BD5B743776C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25127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297961-6950-4CDC-AC53-52868C5599CB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023374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B907DB-9DCA-4273-BF03-878CEDFF1DAB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99077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615F9B-1D47-43E8-BB65-86BC8E2AA9C7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31119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2BD0EB-0C77-4856-9A98-0670E7135DD8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7607406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5FFC0F-DBE8-473C-A094-35F3E83080A0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91927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CDA318-DE34-460E-94DD-F90CFAFA1FA4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05147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F3F764-559C-47B8-8E38-6E21FA3CBEEF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80902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8703C7-83F8-4260-AC42-3D32308AE7A4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687196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 bwMode="auto">
          <a:xfrm>
            <a:off x="3778423" y="9429752"/>
            <a:ext cx="2890665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727" tIns="45363" rIns="90727" bIns="45363" anchor="b"/>
          <a:lstStyle/>
          <a:p>
            <a:pPr algn="r">
              <a:defRPr/>
            </a:pPr>
            <a:fld id="{A796DEB2-E16D-4E63-8AB2-70A6A3AE0837}" type="slidenum">
              <a:rPr lang="nl-NL" sz="1200">
                <a:solidFill>
                  <a:prstClr val="black"/>
                </a:solidFill>
                <a:latin typeface="Times New Roman" pitchFamily="18" charset="0"/>
              </a:rPr>
              <a:pPr algn="r">
                <a:defRPr/>
              </a:pPr>
              <a:t>9</a:t>
            </a:fld>
            <a:endParaRPr lang="nl-NL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5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8A0A9-0449-4FBC-9ED9-1985051662BE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90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8A0A9-0449-4FBC-9ED9-1985051662BE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73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776866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A90628-8281-4C61-9FFA-E3BA7A443004}" type="slidenum">
              <a:rPr lang="fr-FR" altLang="nl-BE">
                <a:solidFill>
                  <a:prstClr val="black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fr-FR" altLang="nl-B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2985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  <p:pic>
        <p:nvPicPr>
          <p:cNvPr id="9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1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810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53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289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934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829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856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415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pic>
        <p:nvPicPr>
          <p:cNvPr id="7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1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1839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0252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8703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9461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9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9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90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95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 w="9525">
            <a:noFill/>
            <a:miter lim="800000"/>
            <a:headEnd/>
            <a:tailEnd/>
          </a:ln>
          <a:effectLst>
            <a:outerShdw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65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89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48006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7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04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8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251520" y="6488668"/>
            <a:ext cx="1816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bg2"/>
                </a:solidFill>
              </a:rPr>
              <a:t>Pre-Pets oktober 2014 – D1620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  <p:pic>
        <p:nvPicPr>
          <p:cNvPr id="10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  <p:pic>
        <p:nvPicPr>
          <p:cNvPr id="6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  <p:pic>
        <p:nvPicPr>
          <p:cNvPr id="5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Picture 2" descr="C:\Users\VDM ICT ADVIES\Documents\Papa\Prinsenhof gouverneurschap Werner\Gouverneurschap Werner\COMMISSIES\Mark of Excellence\Gold\RotaryMoE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96" y="291729"/>
            <a:ext cx="603671" cy="6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73E1444-6915-4B56-B26C-32B9EC47B571}" type="slidenum">
              <a:rPr lang="nl-BE" smtClean="0"/>
              <a:t>‹#›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4DF48C7-99A3-46AE-B32A-D911F7E9F3D0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9" name="Tekstvak 8"/>
          <p:cNvSpPr txBox="1"/>
          <p:nvPr userDrawn="1"/>
        </p:nvSpPr>
        <p:spPr>
          <a:xfrm>
            <a:off x="251520" y="6488668"/>
            <a:ext cx="1531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chemeClr val="bg2"/>
                </a:solidFill>
              </a:rPr>
              <a:t>PETS maart 2015 – D1620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8EA08-FC31-46AD-B3B0-7BF4F106DE49}" type="datetimeFigureOut">
              <a:rPr lang="nl-BE" smtClean="0"/>
              <a:t>23/03/2018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86FB-B4ED-4D6C-B7CE-3A5E42D370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370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9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7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1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1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0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be/url?sa=i&amp;rct=j&amp;q=&amp;esrc=s&amp;source=images&amp;cd=&amp;cad=rja&amp;uact=8&amp;ved=0ahUKEwis-vrX7rPLAhXJIpoKHWLIC8kQjRwIBw&amp;url=http://www.galaxys5s4manual.net/samsung-galaxy-s4-doesnt-fiture-fm-radio-app/&amp;psig=AFQjCNHo9jmi7tecsk-ScERZv9sIXeHFZw&amp;ust=1457621817750383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332656"/>
            <a:ext cx="8077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nl-BE" altLang="nl-BE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‘A </a:t>
            </a:r>
            <a:r>
              <a:rPr lang="nl-BE" altLang="nl-BE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l’aide</a:t>
            </a:r>
            <a:r>
              <a:rPr lang="nl-BE" altLang="nl-BE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je </a:t>
            </a:r>
            <a:r>
              <a:rPr lang="nl-BE" altLang="nl-BE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dois</a:t>
            </a:r>
            <a:r>
              <a:rPr lang="nl-BE" altLang="nl-BE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nl-BE" altLang="nl-BE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tenir</a:t>
            </a:r>
            <a:r>
              <a:rPr lang="nl-BE" altLang="nl-BE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nl-BE" altLang="nl-BE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</a:t>
            </a:r>
            <a:r>
              <a:rPr lang="nl-BE" altLang="nl-BE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discours.’</a:t>
            </a:r>
            <a:endParaRPr lang="nl-NL" altLang="nl-BE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49919"/>
            <a:ext cx="4381500" cy="4381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95536" y="6093296"/>
            <a:ext cx="4129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© Patrick </a:t>
            </a:r>
            <a:r>
              <a:rPr lang="nl-BE" sz="1400" dirty="0" err="1"/>
              <a:t>Pittery</a:t>
            </a:r>
            <a:r>
              <a:rPr lang="nl-BE" sz="1400" dirty="0"/>
              <a:t> – </a:t>
            </a:r>
            <a:r>
              <a:rPr lang="nl-BE" sz="1400" dirty="0" err="1"/>
              <a:t>Pittery</a:t>
            </a:r>
            <a:r>
              <a:rPr lang="nl-BE" sz="1400" dirty="0"/>
              <a:t> Speech Consult – RC Brugge</a:t>
            </a:r>
          </a:p>
        </p:txBody>
      </p:sp>
    </p:spTree>
    <p:extLst>
      <p:ext uri="{BB962C8B-B14F-4D97-AF65-F5344CB8AC3E}">
        <p14:creationId xmlns:p14="http://schemas.microsoft.com/office/powerpoint/2010/main" val="26071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nl-BE" dirty="0"/>
              <a:t>Les 14 plus </a:t>
            </a:r>
            <a:r>
              <a:rPr lang="nl-BE" dirty="0" err="1"/>
              <a:t>grosses</a:t>
            </a:r>
            <a:r>
              <a:rPr lang="nl-BE" dirty="0"/>
              <a:t> </a:t>
            </a:r>
            <a:r>
              <a:rPr lang="nl-BE" dirty="0" err="1"/>
              <a:t>peurs</a:t>
            </a:r>
            <a:r>
              <a:rPr lang="nl-BE" dirty="0"/>
              <a:t> </a:t>
            </a:r>
            <a:r>
              <a:rPr lang="nl-BE" dirty="0" err="1"/>
              <a:t>humaines</a:t>
            </a:r>
            <a:r>
              <a:rPr lang="nl-BE" dirty="0"/>
              <a:t> (3,000 pers)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057400"/>
            <a:ext cx="7620000" cy="3387824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nl-BE" dirty="0" err="1"/>
              <a:t>Parler</a:t>
            </a:r>
            <a:r>
              <a:rPr lang="nl-BE" dirty="0"/>
              <a:t> </a:t>
            </a:r>
            <a:r>
              <a:rPr lang="nl-BE" dirty="0" err="1"/>
              <a:t>devant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public</a:t>
            </a:r>
          </a:p>
          <a:p>
            <a:pPr marL="571500" indent="-457200">
              <a:buFont typeface="+mj-lt"/>
              <a:buAutoNum type="arabicPeriod"/>
            </a:pPr>
            <a:r>
              <a:rPr lang="nl-BE" dirty="0"/>
              <a:t>…</a:t>
            </a:r>
          </a:p>
          <a:p>
            <a:pPr marL="571500" indent="-457200">
              <a:buFont typeface="+mj-lt"/>
              <a:buAutoNum type="arabicPeriod"/>
            </a:pPr>
            <a:r>
              <a:rPr lang="nl-BE" dirty="0"/>
              <a:t>…</a:t>
            </a:r>
          </a:p>
          <a:p>
            <a:pPr marL="571500" indent="-457200">
              <a:buFont typeface="+mj-lt"/>
              <a:buAutoNum type="arabicPeriod"/>
            </a:pPr>
            <a:r>
              <a:rPr lang="nl-BE" dirty="0"/>
              <a:t>…</a:t>
            </a:r>
          </a:p>
          <a:p>
            <a:pPr marL="571500" indent="-457200">
              <a:buFont typeface="+mj-lt"/>
              <a:buAutoNum type="arabicPeriod"/>
            </a:pPr>
            <a:r>
              <a:rPr lang="nl-BE" dirty="0"/>
              <a:t>…</a:t>
            </a:r>
          </a:p>
          <a:p>
            <a:pPr marL="571500" indent="-457200">
              <a:buFont typeface="+mj-lt"/>
              <a:buAutoNum type="arabicPeriod"/>
            </a:pPr>
            <a:r>
              <a:rPr lang="nl-BE" dirty="0"/>
              <a:t>…</a:t>
            </a:r>
          </a:p>
          <a:p>
            <a:pPr marL="571500" indent="-457200">
              <a:buFont typeface="+mj-lt"/>
              <a:buAutoNum type="arabicPeriod"/>
            </a:pPr>
            <a:r>
              <a:rPr lang="nl-BE" dirty="0" err="1"/>
              <a:t>Mourir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79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14607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nl-BE" dirty="0" err="1"/>
              <a:t>Qu’est-ce</a:t>
            </a:r>
            <a:r>
              <a:rPr lang="nl-BE" dirty="0"/>
              <a:t> </a:t>
            </a:r>
            <a:r>
              <a:rPr lang="nl-BE" dirty="0" err="1"/>
              <a:t>encore</a:t>
            </a:r>
            <a:r>
              <a:rPr lang="nl-BE" dirty="0"/>
              <a:t> </a:t>
            </a:r>
            <a:r>
              <a:rPr lang="nl-BE" dirty="0" err="1"/>
              <a:t>pire</a:t>
            </a:r>
            <a:r>
              <a:rPr lang="nl-BE" dirty="0"/>
              <a:t> que </a:t>
            </a:r>
            <a:r>
              <a:rPr lang="nl-BE" dirty="0" err="1"/>
              <a:t>d’avoir</a:t>
            </a:r>
            <a:r>
              <a:rPr lang="nl-BE" dirty="0"/>
              <a:t> à faire </a:t>
            </a:r>
            <a:r>
              <a:rPr lang="nl-BE" dirty="0" err="1"/>
              <a:t>un</a:t>
            </a:r>
            <a:r>
              <a:rPr lang="nl-BE" dirty="0"/>
              <a:t> discours 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dirty="0" err="1"/>
              <a:t>Devoir</a:t>
            </a:r>
            <a:r>
              <a:rPr lang="nl-BE" dirty="0"/>
              <a:t> </a:t>
            </a:r>
            <a:r>
              <a:rPr lang="nl-BE" dirty="0" err="1"/>
              <a:t>entendre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mauvais</a:t>
            </a:r>
            <a:r>
              <a:rPr lang="nl-BE" dirty="0"/>
              <a:t> discours…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nl-BE" dirty="0"/>
              <a:t>Mais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62674"/>
            <a:ext cx="380390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304800"/>
            <a:ext cx="8915400" cy="1524000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fr-FR" altLang="nl-BE" dirty="0"/>
              <a:t>D’où vient ce stress et ce trac 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133600"/>
            <a:ext cx="8305800" cy="3124200"/>
            <a:chOff x="144" y="1344"/>
            <a:chExt cx="5232" cy="1968"/>
          </a:xfrm>
        </p:grpSpPr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>
              <a:off x="144" y="1344"/>
              <a:ext cx="523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nl-BE" altLang="nl-BE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144" y="1872"/>
              <a:ext cx="48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fr-FR" altLang="nl-BE" sz="3600" dirty="0">
                  <a:solidFill>
                    <a:srgbClr val="2F2B20"/>
                  </a:solidFill>
                  <a:latin typeface="Calibri"/>
                </a:rPr>
                <a:t>   Base Biologique</a:t>
              </a:r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144" y="2352"/>
              <a:ext cx="489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indent="-457200" eaLnBrk="1" hangingPunct="1">
                <a:spcBef>
                  <a:spcPct val="0"/>
                </a:spcBef>
              </a:pPr>
              <a:r>
                <a:rPr lang="fr-FR" altLang="nl-BE" sz="3600" dirty="0">
                  <a:solidFill>
                    <a:srgbClr val="2F2B20"/>
                  </a:solidFill>
                  <a:latin typeface="Calibri"/>
                </a:rPr>
                <a:t> Estimations fautive</a:t>
              </a:r>
              <a:r>
                <a:rPr lang="fr-BE" altLang="nl-BE" sz="3600" dirty="0">
                  <a:solidFill>
                    <a:srgbClr val="2F2B20"/>
                  </a:solidFill>
                  <a:latin typeface="Calibri"/>
                </a:rPr>
                <a:t>s</a:t>
              </a:r>
              <a:endParaRPr lang="fr-FR" altLang="nl-BE" sz="3600" dirty="0">
                <a:solidFill>
                  <a:srgbClr val="2F2B20"/>
                </a:solidFill>
                <a:latin typeface="Calibri"/>
              </a:endParaRPr>
            </a:p>
          </p:txBody>
        </p:sp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144" y="2832"/>
              <a:ext cx="48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71500" indent="-571500" eaLnBrk="1" hangingPunct="1">
                <a:spcBef>
                  <a:spcPct val="0"/>
                </a:spcBef>
              </a:pPr>
              <a:r>
                <a:rPr lang="fr-FR" altLang="nl-BE" sz="3600" dirty="0">
                  <a:solidFill>
                    <a:srgbClr val="2F2B20"/>
                  </a:solidFill>
                  <a:latin typeface="Calibri"/>
                </a:rPr>
                <a:t>Expériences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8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1720" y="1844824"/>
            <a:ext cx="4929187" cy="722313"/>
          </a:xfrm>
          <a:solidFill>
            <a:srgbClr val="FF00FF">
              <a:alpha val="50000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marL="0" indent="0" eaLnBrk="1" hangingPunct="1">
              <a:buClr>
                <a:srgbClr val="FFFF00"/>
              </a:buClr>
              <a:buFontTx/>
              <a:buNone/>
              <a:defRPr/>
            </a:pPr>
            <a:r>
              <a:rPr lang="fr-FR" altLang="nl-B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Stress hormonal : adrénaline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825" y="69215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4800" dirty="0">
                <a:solidFill>
                  <a:srgbClr val="2F2B2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sz="46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Base Biologique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115616" y="3573016"/>
            <a:ext cx="6038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>
                <a:solidFill>
                  <a:srgbClr val="2F2B20"/>
                </a:solidFill>
              </a:rPr>
              <a:t>Le coeur </a:t>
            </a:r>
            <a:r>
              <a:rPr lang="nl-BE" sz="2800" dirty="0" err="1">
                <a:solidFill>
                  <a:srgbClr val="2F2B20"/>
                </a:solidFill>
              </a:rPr>
              <a:t>battant</a:t>
            </a:r>
            <a:r>
              <a:rPr lang="nl-BE" sz="2800" dirty="0">
                <a:solidFill>
                  <a:srgbClr val="2F2B20"/>
                </a:solidFill>
              </a:rPr>
              <a:t>, les </a:t>
            </a:r>
            <a:r>
              <a:rPr lang="nl-BE" sz="2800" dirty="0" err="1">
                <a:solidFill>
                  <a:srgbClr val="2F2B20"/>
                </a:solidFill>
              </a:rPr>
              <a:t>mains</a:t>
            </a:r>
            <a:r>
              <a:rPr lang="nl-BE" sz="2800" dirty="0">
                <a:solidFill>
                  <a:srgbClr val="2F2B20"/>
                </a:solidFill>
              </a:rPr>
              <a:t> </a:t>
            </a:r>
            <a:r>
              <a:rPr lang="nl-BE" sz="2800" dirty="0" err="1">
                <a:solidFill>
                  <a:srgbClr val="2F2B20"/>
                </a:solidFill>
              </a:rPr>
              <a:t>tremblantes</a:t>
            </a:r>
            <a:r>
              <a:rPr lang="nl-BE" sz="2800" dirty="0">
                <a:solidFill>
                  <a:srgbClr val="2F2B20"/>
                </a:solidFill>
              </a:rPr>
              <a:t>,</a:t>
            </a:r>
          </a:p>
          <a:p>
            <a:r>
              <a:rPr lang="nl-BE" sz="2800" dirty="0" err="1">
                <a:solidFill>
                  <a:srgbClr val="2F2B20"/>
                </a:solidFill>
              </a:rPr>
              <a:t>Courir</a:t>
            </a:r>
            <a:r>
              <a:rPr lang="nl-BE" sz="2800" dirty="0">
                <a:solidFill>
                  <a:srgbClr val="2F2B20"/>
                </a:solidFill>
              </a:rPr>
              <a:t> </a:t>
            </a:r>
            <a:r>
              <a:rPr lang="nl-BE" sz="2800" dirty="0" err="1">
                <a:solidFill>
                  <a:srgbClr val="2F2B20"/>
                </a:solidFill>
              </a:rPr>
              <a:t>aux</a:t>
            </a:r>
            <a:r>
              <a:rPr lang="nl-BE" sz="2800" dirty="0">
                <a:solidFill>
                  <a:srgbClr val="2F2B20"/>
                </a:solidFill>
              </a:rPr>
              <a:t> </a:t>
            </a:r>
            <a:r>
              <a:rPr lang="nl-BE" sz="2800" dirty="0" err="1">
                <a:solidFill>
                  <a:srgbClr val="2F2B20"/>
                </a:solidFill>
              </a:rPr>
              <a:t>toilettes</a:t>
            </a:r>
            <a:r>
              <a:rPr lang="nl-BE" sz="2800" dirty="0">
                <a:solidFill>
                  <a:srgbClr val="2F2B2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356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447800"/>
            <a:ext cx="7315200" cy="685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fr-FR" altLang="nl-BE" sz="2800" i="1"/>
              <a:t>Je ne peux avoir peur / être stressé.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334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nl-BE" sz="4800" dirty="0">
                <a:solidFill>
                  <a:srgbClr val="2F2B20"/>
                </a:solidFill>
              </a:rPr>
              <a:t>  </a:t>
            </a:r>
            <a:r>
              <a:rPr lang="fr-FR" altLang="nl-BE" sz="46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Estimations fautives</a:t>
            </a:r>
            <a:r>
              <a:rPr lang="nl-BE" altLang="nl-BE" sz="46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 </a:t>
            </a:r>
            <a:endParaRPr lang="nl-NL" altLang="nl-BE" sz="46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187450" y="2205038"/>
            <a:ext cx="5410200" cy="3384550"/>
            <a:chOff x="1008" y="1536"/>
            <a:chExt cx="3408" cy="2132"/>
          </a:xfrm>
        </p:grpSpPr>
        <p:sp>
          <p:nvSpPr>
            <p:cNvPr id="10250" name="Arc 6"/>
            <p:cNvSpPr>
              <a:spLocks/>
            </p:cNvSpPr>
            <p:nvPr/>
          </p:nvSpPr>
          <p:spPr bwMode="auto">
            <a:xfrm>
              <a:off x="3216" y="1783"/>
              <a:ext cx="816" cy="1051"/>
            </a:xfrm>
            <a:custGeom>
              <a:avLst/>
              <a:gdLst>
                <a:gd name="T0" fmla="*/ 0 w 21600"/>
                <a:gd name="T1" fmla="*/ 0 h 21501"/>
                <a:gd name="T2" fmla="*/ 0 w 21600"/>
                <a:gd name="T3" fmla="*/ 0 h 21501"/>
                <a:gd name="T4" fmla="*/ 0 w 21600"/>
                <a:gd name="T5" fmla="*/ 0 h 215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01"/>
                <a:gd name="T11" fmla="*/ 21600 w 21600"/>
                <a:gd name="T12" fmla="*/ 21501 h 215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01" fill="none" extrusionOk="0">
                  <a:moveTo>
                    <a:pt x="2064" y="-1"/>
                  </a:moveTo>
                  <a:cubicBezTo>
                    <a:pt x="13142" y="1063"/>
                    <a:pt x="21600" y="10371"/>
                    <a:pt x="21600" y="21501"/>
                  </a:cubicBezTo>
                </a:path>
                <a:path w="21600" h="21501" stroke="0" extrusionOk="0">
                  <a:moveTo>
                    <a:pt x="2064" y="-1"/>
                  </a:moveTo>
                  <a:cubicBezTo>
                    <a:pt x="13142" y="1063"/>
                    <a:pt x="21600" y="10371"/>
                    <a:pt x="21600" y="21501"/>
                  </a:cubicBezTo>
                  <a:lnTo>
                    <a:pt x="0" y="21501"/>
                  </a:lnTo>
                  <a:lnTo>
                    <a:pt x="2064" y="-1"/>
                  </a:lnTo>
                  <a:close/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l-BE">
                <a:solidFill>
                  <a:srgbClr val="2F2B20"/>
                </a:solidFill>
              </a:endParaRPr>
            </a:p>
          </p:txBody>
        </p:sp>
        <p:sp>
          <p:nvSpPr>
            <p:cNvPr id="10251" name="Arc 7"/>
            <p:cNvSpPr>
              <a:spLocks/>
            </p:cNvSpPr>
            <p:nvPr/>
          </p:nvSpPr>
          <p:spPr bwMode="auto">
            <a:xfrm flipH="1">
              <a:off x="2352" y="1779"/>
              <a:ext cx="816" cy="1053"/>
            </a:xfrm>
            <a:custGeom>
              <a:avLst/>
              <a:gdLst>
                <a:gd name="T0" fmla="*/ 0 w 21600"/>
                <a:gd name="T1" fmla="*/ 0 h 21540"/>
                <a:gd name="T2" fmla="*/ 0 w 21600"/>
                <a:gd name="T3" fmla="*/ 0 h 21540"/>
                <a:gd name="T4" fmla="*/ 0 w 21600"/>
                <a:gd name="T5" fmla="*/ 0 h 215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40"/>
                <a:gd name="T11" fmla="*/ 21600 w 21600"/>
                <a:gd name="T12" fmla="*/ 21540 h 21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40" fill="none" extrusionOk="0">
                  <a:moveTo>
                    <a:pt x="1609" y="0"/>
                  </a:moveTo>
                  <a:cubicBezTo>
                    <a:pt x="12883" y="842"/>
                    <a:pt x="21600" y="10235"/>
                    <a:pt x="21600" y="21540"/>
                  </a:cubicBezTo>
                </a:path>
                <a:path w="21600" h="21540" stroke="0" extrusionOk="0">
                  <a:moveTo>
                    <a:pt x="1609" y="0"/>
                  </a:moveTo>
                  <a:cubicBezTo>
                    <a:pt x="12883" y="842"/>
                    <a:pt x="21600" y="10235"/>
                    <a:pt x="21600" y="21540"/>
                  </a:cubicBezTo>
                  <a:lnTo>
                    <a:pt x="0" y="21540"/>
                  </a:lnTo>
                  <a:lnTo>
                    <a:pt x="1609" y="0"/>
                  </a:lnTo>
                  <a:close/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l-BE">
                <a:solidFill>
                  <a:srgbClr val="2F2B20"/>
                </a:solidFill>
              </a:endParaRPr>
            </a:p>
          </p:txBody>
        </p:sp>
        <p:sp>
          <p:nvSpPr>
            <p:cNvPr id="10252" name="Line 8"/>
            <p:cNvSpPr>
              <a:spLocks noChangeShapeType="1"/>
            </p:cNvSpPr>
            <p:nvPr/>
          </p:nvSpPr>
          <p:spPr bwMode="auto">
            <a:xfrm>
              <a:off x="2160" y="1536"/>
              <a:ext cx="0" cy="144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solidFill>
                  <a:srgbClr val="2F2B20"/>
                </a:solidFill>
              </a:endParaRPr>
            </a:p>
          </p:txBody>
        </p:sp>
        <p:sp>
          <p:nvSpPr>
            <p:cNvPr id="10253" name="Line 9"/>
            <p:cNvSpPr>
              <a:spLocks noChangeShapeType="1"/>
            </p:cNvSpPr>
            <p:nvPr/>
          </p:nvSpPr>
          <p:spPr bwMode="auto">
            <a:xfrm>
              <a:off x="2160" y="2976"/>
              <a:ext cx="211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solidFill>
                  <a:srgbClr val="2F2B20"/>
                </a:solidFill>
              </a:endParaRPr>
            </a:p>
          </p:txBody>
        </p:sp>
        <p:sp>
          <p:nvSpPr>
            <p:cNvPr id="10254" name="Text Box 10"/>
            <p:cNvSpPr txBox="1">
              <a:spLocks noChangeArrowheads="1"/>
            </p:cNvSpPr>
            <p:nvPr/>
          </p:nvSpPr>
          <p:spPr bwMode="auto">
            <a:xfrm>
              <a:off x="2112" y="3072"/>
              <a:ext cx="52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2400">
                  <a:solidFill>
                    <a:srgbClr val="2F2B20"/>
                  </a:solidFill>
                  <a:latin typeface="Arial" charset="0"/>
                </a:rPr>
                <a:t>bas</a:t>
              </a:r>
              <a:endParaRPr lang="nl-NL" altLang="nl-BE" sz="240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255" name="Text Box 11"/>
            <p:cNvSpPr txBox="1">
              <a:spLocks noChangeArrowheads="1"/>
            </p:cNvSpPr>
            <p:nvPr/>
          </p:nvSpPr>
          <p:spPr bwMode="auto">
            <a:xfrm>
              <a:off x="3840" y="3072"/>
              <a:ext cx="57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nl-BE" sz="2000">
                  <a:solidFill>
                    <a:srgbClr val="2F2B20"/>
                  </a:solidFill>
                  <a:latin typeface="Arial" charset="0"/>
                </a:rPr>
                <a:t>élevé</a:t>
              </a:r>
            </a:p>
          </p:txBody>
        </p:sp>
        <p:sp>
          <p:nvSpPr>
            <p:cNvPr id="10256" name="Text Box 12"/>
            <p:cNvSpPr txBox="1">
              <a:spLocks noChangeArrowheads="1"/>
            </p:cNvSpPr>
            <p:nvPr/>
          </p:nvSpPr>
          <p:spPr bwMode="auto">
            <a:xfrm>
              <a:off x="2640" y="3072"/>
              <a:ext cx="120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nl-BE" sz="2800" b="1">
                  <a:solidFill>
                    <a:srgbClr val="2F2B20"/>
                  </a:solidFill>
                  <a:latin typeface="Arial" charset="0"/>
                </a:rPr>
                <a:t>crainte</a:t>
              </a:r>
              <a:br>
                <a:rPr lang="fr-FR" altLang="nl-BE" sz="2800" b="1">
                  <a:solidFill>
                    <a:srgbClr val="2F2B20"/>
                  </a:solidFill>
                  <a:latin typeface="Arial" charset="0"/>
                </a:rPr>
              </a:br>
              <a:r>
                <a:rPr lang="fr-FR" altLang="nl-BE" sz="2800" b="1">
                  <a:solidFill>
                    <a:srgbClr val="2F2B20"/>
                  </a:solidFill>
                  <a:latin typeface="Arial" charset="0"/>
                </a:rPr>
                <a:t>tension</a:t>
              </a:r>
            </a:p>
          </p:txBody>
        </p:sp>
        <p:sp>
          <p:nvSpPr>
            <p:cNvPr id="10257" name="Text Box 13"/>
            <p:cNvSpPr txBox="1">
              <a:spLocks noChangeArrowheads="1"/>
            </p:cNvSpPr>
            <p:nvPr/>
          </p:nvSpPr>
          <p:spPr bwMode="auto">
            <a:xfrm>
              <a:off x="1056" y="1584"/>
              <a:ext cx="12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nl-BE" sz="2400" dirty="0">
                  <a:solidFill>
                    <a:srgbClr val="2F2B20"/>
                  </a:solidFill>
                  <a:latin typeface="Arial" charset="0"/>
                </a:rPr>
                <a:t>Bonne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nl-BE" sz="2400" dirty="0">
                  <a:solidFill>
                    <a:srgbClr val="2F2B20"/>
                  </a:solidFill>
                  <a:latin typeface="Arial" charset="0"/>
                </a:rPr>
                <a:t>présentation</a:t>
              </a:r>
            </a:p>
          </p:txBody>
        </p:sp>
        <p:sp>
          <p:nvSpPr>
            <p:cNvPr id="10258" name="Text Box 14"/>
            <p:cNvSpPr txBox="1">
              <a:spLocks noChangeArrowheads="1"/>
            </p:cNvSpPr>
            <p:nvPr/>
          </p:nvSpPr>
          <p:spPr bwMode="auto">
            <a:xfrm>
              <a:off x="1008" y="2554"/>
              <a:ext cx="12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nl-BE" sz="2400" dirty="0">
                  <a:solidFill>
                    <a:srgbClr val="2F2B20"/>
                  </a:solidFill>
                  <a:latin typeface="Arial" charset="0"/>
                </a:rPr>
                <a:t>Mauvaise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nl-BE" sz="2400" dirty="0">
                  <a:solidFill>
                    <a:srgbClr val="2F2B20"/>
                  </a:solidFill>
                  <a:latin typeface="Arial" charset="0"/>
                </a:rPr>
                <a:t>présentation</a:t>
              </a:r>
            </a:p>
          </p:txBody>
        </p:sp>
        <p:sp>
          <p:nvSpPr>
            <p:cNvPr id="10259" name="Line 15"/>
            <p:cNvSpPr>
              <a:spLocks noChangeShapeType="1"/>
            </p:cNvSpPr>
            <p:nvPr/>
          </p:nvSpPr>
          <p:spPr bwMode="auto">
            <a:xfrm>
              <a:off x="3072" y="1776"/>
              <a:ext cx="24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solidFill>
                  <a:srgbClr val="2F2B20"/>
                </a:solidFill>
              </a:endParaRPr>
            </a:p>
          </p:txBody>
        </p:sp>
      </p:grpSp>
      <p:sp>
        <p:nvSpPr>
          <p:cNvPr id="10248" name="Line 20"/>
          <p:cNvSpPr>
            <a:spLocks noChangeShapeType="1"/>
          </p:cNvSpPr>
          <p:nvPr/>
        </p:nvSpPr>
        <p:spPr bwMode="auto">
          <a:xfrm flipV="1">
            <a:off x="2987675" y="26368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066800"/>
            <a:ext cx="7239000" cy="685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fr-FR" altLang="nl-BE"/>
              <a:t>Surestimer l’importance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25980"/>
              </p:ext>
            </p:extLst>
          </p:nvPr>
        </p:nvGraphicFramePr>
        <p:xfrm>
          <a:off x="2606675" y="1751013"/>
          <a:ext cx="3708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334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4800" dirty="0">
                <a:solidFill>
                  <a:srgbClr val="2F2B20"/>
                </a:solidFill>
              </a:rPr>
              <a:t>  </a:t>
            </a:r>
            <a:r>
              <a:rPr lang="fr-FR" sz="46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Estimation fautive</a:t>
            </a:r>
            <a:r>
              <a:rPr lang="nl-BE" sz="46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 </a:t>
            </a:r>
            <a:endParaRPr lang="nl-NL" sz="46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55284" y="1513483"/>
            <a:ext cx="4665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Bonne nouvelle</a:t>
            </a:r>
          </a:p>
        </p:txBody>
      </p:sp>
    </p:spTree>
    <p:extLst>
      <p:ext uri="{BB962C8B-B14F-4D97-AF65-F5344CB8AC3E}">
        <p14:creationId xmlns:p14="http://schemas.microsoft.com/office/powerpoint/2010/main" val="23671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F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28800"/>
            <a:ext cx="7342187" cy="2286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nl-BE" sz="3200" dirty="0"/>
              <a:t>Expériences personnelles</a:t>
            </a:r>
          </a:p>
          <a:p>
            <a:pPr eaLnBrk="1" hangingPunct="1">
              <a:defRPr/>
            </a:pPr>
            <a:r>
              <a:rPr lang="fr-FR" altLang="nl-BE" sz="3200" dirty="0"/>
              <a:t>Expériences chez les autres</a:t>
            </a:r>
          </a:p>
          <a:p>
            <a:pPr eaLnBrk="1" hangingPunct="1">
              <a:defRPr/>
            </a:pPr>
            <a:r>
              <a:rPr lang="fr-FR" altLang="nl-BE" sz="3200" dirty="0"/>
              <a:t>Imaginaire ( “cauchemar”)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86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800" dirty="0">
                <a:solidFill>
                  <a:srgbClr val="2F2B2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sz="46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Expériences</a:t>
            </a:r>
          </a:p>
        </p:txBody>
      </p:sp>
    </p:spTree>
    <p:extLst>
      <p:ext uri="{BB962C8B-B14F-4D97-AF65-F5344CB8AC3E}">
        <p14:creationId xmlns:p14="http://schemas.microsoft.com/office/powerpoint/2010/main" val="40550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ennyspuathoughts.files.wordpress.com/2013/02/barack-obama-spe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547664" y="4365104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BE" dirty="0">
                <a:latin typeface="Lucida Handwriting" panose="03010101010101010101" pitchFamily="66" charset="0"/>
              </a:rPr>
              <a:t>“</a:t>
            </a:r>
            <a:r>
              <a:rPr lang="nl-BE" dirty="0" err="1">
                <a:latin typeface="Lucida Handwriting" panose="03010101010101010101" pitchFamily="66" charset="0"/>
              </a:rPr>
              <a:t>Each</a:t>
            </a:r>
            <a:r>
              <a:rPr lang="nl-BE" dirty="0">
                <a:latin typeface="Lucida Handwriting" panose="03010101010101010101" pitchFamily="66" charset="0"/>
              </a:rPr>
              <a:t> time I have </a:t>
            </a:r>
            <a:r>
              <a:rPr lang="nl-BE" dirty="0" err="1">
                <a:latin typeface="Lucida Handwriting" panose="03010101010101010101" pitchFamily="66" charset="0"/>
              </a:rPr>
              <a:t>to</a:t>
            </a:r>
            <a:r>
              <a:rPr lang="nl-BE" dirty="0">
                <a:latin typeface="Lucida Handwriting" panose="03010101010101010101" pitchFamily="66" charset="0"/>
              </a:rPr>
              <a:t> </a:t>
            </a:r>
            <a:r>
              <a:rPr lang="nl-BE" dirty="0" err="1">
                <a:latin typeface="Lucida Handwriting" panose="03010101010101010101" pitchFamily="66" charset="0"/>
              </a:rPr>
              <a:t>give</a:t>
            </a:r>
            <a:r>
              <a:rPr lang="nl-BE" dirty="0">
                <a:latin typeface="Lucida Handwriting" panose="03010101010101010101" pitchFamily="66" charset="0"/>
              </a:rPr>
              <a:t> a speech, I </a:t>
            </a:r>
            <a:r>
              <a:rPr lang="nl-BE" dirty="0" err="1">
                <a:latin typeface="Lucida Handwriting" panose="03010101010101010101" pitchFamily="66" charset="0"/>
              </a:rPr>
              <a:t>am</a:t>
            </a:r>
            <a:r>
              <a:rPr lang="nl-BE" dirty="0">
                <a:latin typeface="Lucida Handwriting" panose="03010101010101010101" pitchFamily="66" charset="0"/>
              </a:rPr>
              <a:t> </a:t>
            </a:r>
            <a:r>
              <a:rPr lang="nl-BE" dirty="0" err="1">
                <a:latin typeface="Lucida Handwriting" panose="03010101010101010101" pitchFamily="66" charset="0"/>
              </a:rPr>
              <a:t>rather</a:t>
            </a:r>
            <a:r>
              <a:rPr lang="nl-BE" dirty="0">
                <a:latin typeface="Lucida Handwriting" panose="03010101010101010101" pitchFamily="66" charset="0"/>
              </a:rPr>
              <a:t> </a:t>
            </a:r>
            <a:r>
              <a:rPr lang="nl-BE" dirty="0" err="1">
                <a:latin typeface="Lucida Handwriting" panose="03010101010101010101" pitchFamily="66" charset="0"/>
              </a:rPr>
              <a:t>nervous</a:t>
            </a:r>
            <a:r>
              <a:rPr lang="nl-BE" dirty="0">
                <a:latin typeface="Lucida Handwriting" panose="03010101010101010101" pitchFamily="66" charset="0"/>
              </a:rPr>
              <a:t>.  Michelle </a:t>
            </a:r>
            <a:r>
              <a:rPr lang="nl-BE" dirty="0" err="1">
                <a:latin typeface="Lucida Handwriting" panose="03010101010101010101" pitchFamily="66" charset="0"/>
              </a:rPr>
              <a:t>knows</a:t>
            </a:r>
            <a:r>
              <a:rPr lang="nl-BE" dirty="0">
                <a:latin typeface="Lucida Handwriting" panose="03010101010101010101" pitchFamily="66" charset="0"/>
              </a:rPr>
              <a:t> </a:t>
            </a:r>
            <a:r>
              <a:rPr lang="nl-BE" dirty="0" err="1">
                <a:latin typeface="Lucida Handwriting" panose="03010101010101010101" pitchFamily="66" charset="0"/>
              </a:rPr>
              <a:t>that</a:t>
            </a:r>
            <a:r>
              <a:rPr lang="nl-BE" dirty="0">
                <a:latin typeface="Lucida Handwriting" panose="03010101010101010101" pitchFamily="66" charset="0"/>
              </a:rPr>
              <a:t> </a:t>
            </a:r>
            <a:r>
              <a:rPr lang="nl-BE" dirty="0" err="1">
                <a:latin typeface="Lucida Handwriting" panose="03010101010101010101" pitchFamily="66" charset="0"/>
              </a:rPr>
              <a:t>she</a:t>
            </a:r>
            <a:r>
              <a:rPr lang="nl-BE" dirty="0">
                <a:latin typeface="Lucida Handwriting" panose="03010101010101010101" pitchFamily="66" charset="0"/>
              </a:rPr>
              <a:t> </a:t>
            </a:r>
            <a:r>
              <a:rPr lang="nl-BE" dirty="0" err="1">
                <a:latin typeface="Lucida Handwriting" panose="03010101010101010101" pitchFamily="66" charset="0"/>
              </a:rPr>
              <a:t>can</a:t>
            </a:r>
            <a:r>
              <a:rPr lang="nl-BE" dirty="0">
                <a:latin typeface="Lucida Handwriting" panose="03010101010101010101" pitchFamily="66" charset="0"/>
              </a:rPr>
              <a:t> </a:t>
            </a:r>
            <a:r>
              <a:rPr lang="nl-BE" dirty="0" err="1">
                <a:latin typeface="Lucida Handwriting" panose="03010101010101010101" pitchFamily="66" charset="0"/>
              </a:rPr>
              <a:t>not</a:t>
            </a:r>
            <a:r>
              <a:rPr lang="nl-BE" dirty="0">
                <a:latin typeface="Lucida Handwriting" panose="03010101010101010101" pitchFamily="66" charset="0"/>
              </a:rPr>
              <a:t> </a:t>
            </a:r>
            <a:r>
              <a:rPr lang="nl-BE" dirty="0" err="1">
                <a:latin typeface="Lucida Handwriting" panose="03010101010101010101" pitchFamily="66" charset="0"/>
              </a:rPr>
              <a:t>disturb</a:t>
            </a:r>
            <a:r>
              <a:rPr lang="nl-BE" dirty="0">
                <a:latin typeface="Lucida Handwriting" panose="03010101010101010101" pitchFamily="66" charset="0"/>
              </a:rPr>
              <a:t> me, </a:t>
            </a:r>
            <a:r>
              <a:rPr lang="nl-BE" dirty="0" err="1">
                <a:latin typeface="Lucida Handwriting" panose="03010101010101010101" pitchFamily="66" charset="0"/>
              </a:rPr>
              <a:t>and</a:t>
            </a:r>
            <a:r>
              <a:rPr lang="nl-BE" dirty="0">
                <a:latin typeface="Lucida Handwriting" panose="03010101010101010101" pitchFamily="66" charset="0"/>
              </a:rPr>
              <a:t> </a:t>
            </a:r>
            <a:r>
              <a:rPr lang="nl-BE" dirty="0" err="1">
                <a:latin typeface="Lucida Handwriting" panose="03010101010101010101" pitchFamily="66" charset="0"/>
              </a:rPr>
              <a:t>my</a:t>
            </a:r>
            <a:r>
              <a:rPr lang="nl-BE" dirty="0">
                <a:latin typeface="Lucida Handwriting" panose="03010101010101010101" pitchFamily="66" charset="0"/>
              </a:rPr>
              <a:t> </a:t>
            </a:r>
            <a:r>
              <a:rPr lang="nl-BE" dirty="0" err="1">
                <a:latin typeface="Lucida Handwriting" panose="03010101010101010101" pitchFamily="66" charset="0"/>
              </a:rPr>
              <a:t>staff</a:t>
            </a:r>
            <a:r>
              <a:rPr lang="nl-BE" dirty="0">
                <a:latin typeface="Lucida Handwriting" panose="03010101010101010101" pitchFamily="66" charset="0"/>
              </a:rPr>
              <a:t> is </a:t>
            </a:r>
            <a:r>
              <a:rPr lang="nl-BE" dirty="0" err="1">
                <a:latin typeface="Lucida Handwriting" panose="03010101010101010101" pitchFamily="66" charset="0"/>
              </a:rPr>
              <a:t>silent</a:t>
            </a:r>
            <a:r>
              <a:rPr lang="nl-BE" dirty="0">
                <a:latin typeface="Lucida Handwriting" panose="03010101010101010101" pitchFamily="66" charset="0"/>
              </a:rPr>
              <a:t>…but </a:t>
            </a:r>
            <a:r>
              <a:rPr lang="nl-BE" dirty="0" err="1">
                <a:latin typeface="Lucida Handwriting" panose="03010101010101010101" pitchFamily="66" charset="0"/>
              </a:rPr>
              <a:t>once</a:t>
            </a:r>
            <a:r>
              <a:rPr lang="nl-BE" dirty="0">
                <a:latin typeface="Lucida Handwriting" panose="03010101010101010101" pitchFamily="66" charset="0"/>
              </a:rPr>
              <a:t> on </a:t>
            </a:r>
            <a:r>
              <a:rPr lang="nl-BE" dirty="0" err="1">
                <a:latin typeface="Lucida Handwriting" panose="03010101010101010101" pitchFamily="66" charset="0"/>
              </a:rPr>
              <a:t>the</a:t>
            </a:r>
            <a:r>
              <a:rPr lang="nl-BE" dirty="0">
                <a:latin typeface="Lucida Handwriting" panose="03010101010101010101" pitchFamily="66" charset="0"/>
              </a:rPr>
              <a:t> podium , I let go..</a:t>
            </a:r>
          </a:p>
          <a:p>
            <a:pPr algn="just"/>
            <a:endParaRPr lang="nl-BE" dirty="0">
              <a:latin typeface="Lucida Handwriting" panose="03010101010101010101" pitchFamily="66" charset="0"/>
            </a:endParaRPr>
          </a:p>
          <a:p>
            <a:pPr algn="r"/>
            <a:r>
              <a:rPr lang="nl-BE" dirty="0">
                <a:latin typeface="Lucida Handwriting" panose="03010101010101010101" pitchFamily="66" charset="0"/>
              </a:rPr>
              <a:t>Time magazine </a:t>
            </a:r>
          </a:p>
        </p:txBody>
      </p:sp>
    </p:spTree>
    <p:extLst>
      <p:ext uri="{BB962C8B-B14F-4D97-AF65-F5344CB8AC3E}">
        <p14:creationId xmlns:p14="http://schemas.microsoft.com/office/powerpoint/2010/main" val="96579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81000"/>
            <a:ext cx="8534400" cy="91440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nl-BE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Présenter… pourquoi ?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Calibri"/>
              </a:rPr>
              <a:t>On l’attend de vous 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Calibri"/>
              </a:rPr>
              <a:t>Pour vous démarque</a:t>
            </a:r>
            <a:r>
              <a:rPr lang="fr-BE" altLang="nl-BE" dirty="0">
                <a:solidFill>
                  <a:srgbClr val="2F2B20"/>
                </a:solidFill>
                <a:latin typeface="Calibri"/>
              </a:rPr>
              <a:t>r</a:t>
            </a:r>
            <a:endParaRPr lang="fr-FR" altLang="nl-BE" dirty="0">
              <a:solidFill>
                <a:srgbClr val="2F2B20"/>
              </a:solidFill>
              <a:latin typeface="Calibri"/>
            </a:endParaRP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Calibri"/>
              </a:rPr>
              <a:t>La meilleure manière de communiquer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Calibri"/>
              </a:rPr>
              <a:t>Votre engagement </a:t>
            </a:r>
          </a:p>
        </p:txBody>
      </p:sp>
    </p:spTree>
    <p:extLst>
      <p:ext uri="{BB962C8B-B14F-4D97-AF65-F5344CB8AC3E}">
        <p14:creationId xmlns:p14="http://schemas.microsoft.com/office/powerpoint/2010/main" val="11937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err="1"/>
              <a:t>Votre</a:t>
            </a:r>
            <a:r>
              <a:rPr lang="nl-BE" altLang="nl-BE" dirty="0"/>
              <a:t> public </a:t>
            </a:r>
            <a:r>
              <a:rPr lang="nl-BE" altLang="nl-BE" dirty="0" err="1"/>
              <a:t>écoute</a:t>
            </a:r>
            <a:r>
              <a:rPr lang="nl-BE" altLang="nl-BE" dirty="0"/>
              <a:t> WII-FM</a:t>
            </a:r>
            <a:endParaRPr lang="nl-NL" altLang="nl-BE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152581" name="Picture 5" descr="galaxy-s4-fm-rad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95538"/>
            <a:ext cx="6408738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1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79512" y="1303337"/>
            <a:ext cx="84391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altLang="nl-BE" sz="7200" i="1" dirty="0">
                <a:solidFill>
                  <a:srgbClr val="2F2B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 première minute …</a:t>
            </a:r>
            <a:endParaRPr lang="en-GB" altLang="nl-BE" sz="7200" i="1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4213" y="2492375"/>
            <a:ext cx="7772400" cy="37465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9A57C"/>
              </a:buClr>
              <a:buFontTx/>
              <a:buNone/>
            </a:pPr>
            <a:r>
              <a:rPr lang="nl-BE" altLang="nl-BE" sz="7200">
                <a:solidFill>
                  <a:srgbClr val="FF0000"/>
                </a:solidFill>
              </a:rPr>
              <a:t>10?       30?       60 ?</a:t>
            </a:r>
            <a:endParaRPr lang="nl-NL" altLang="nl-BE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Verdana" panose="020B0604030504040204" pitchFamily="34" charset="0"/>
              </a:rPr>
              <a:t>Vos </a:t>
            </a:r>
            <a:r>
              <a:rPr lang="nl-BE" altLang="nl-BE" dirty="0" err="1">
                <a:latin typeface="Verdana" panose="020B0604030504040204" pitchFamily="34" charset="0"/>
              </a:rPr>
              <a:t>critères</a:t>
            </a:r>
            <a:r>
              <a:rPr lang="nl-BE" altLang="nl-BE" dirty="0">
                <a:latin typeface="Verdana" panose="020B0604030504040204" pitchFamily="34" charset="0"/>
              </a:rPr>
              <a:t> WII-FM</a:t>
            </a:r>
            <a:endParaRPr lang="nl-NL" altLang="nl-BE" dirty="0">
              <a:latin typeface="Verdana" panose="020B0604030504040204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BE" altLang="nl-BE" sz="3600" dirty="0" err="1">
                <a:solidFill>
                  <a:srgbClr val="002060"/>
                </a:solidFill>
                <a:latin typeface="Verdana" panose="020B0604030504040204" pitchFamily="34" charset="0"/>
              </a:rPr>
              <a:t>Passionant</a:t>
            </a:r>
            <a:endParaRPr lang="nl-BE" altLang="nl-BE" sz="3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endParaRPr lang="nl-BE" altLang="nl-BE" sz="3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nl-BE" altLang="nl-BE" sz="3600" dirty="0" err="1">
                <a:solidFill>
                  <a:srgbClr val="002060"/>
                </a:solidFill>
                <a:latin typeface="Verdana" panose="020B0604030504040204" pitchFamily="34" charset="0"/>
              </a:rPr>
              <a:t>Agréable</a:t>
            </a:r>
            <a:endParaRPr lang="nl-BE" altLang="nl-BE" sz="3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endParaRPr lang="nl-BE" altLang="nl-BE" sz="3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nl-BE" altLang="nl-BE" sz="3600" dirty="0">
                <a:solidFill>
                  <a:srgbClr val="002060"/>
                </a:solidFill>
                <a:latin typeface="Verdana" panose="020B0604030504040204" pitchFamily="34" charset="0"/>
              </a:rPr>
              <a:t>Amusant</a:t>
            </a:r>
          </a:p>
          <a:p>
            <a:endParaRPr lang="nl-BE" altLang="nl-BE" sz="3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nl-BE" altLang="nl-BE" sz="3600" dirty="0" err="1">
                <a:solidFill>
                  <a:srgbClr val="002060"/>
                </a:solidFill>
                <a:latin typeface="Verdana" panose="020B0604030504040204" pitchFamily="34" charset="0"/>
              </a:rPr>
              <a:t>Surtout</a:t>
            </a:r>
            <a:r>
              <a:rPr lang="nl-BE" altLang="nl-BE" sz="3600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nl-BE" altLang="nl-BE" sz="3600" dirty="0" err="1">
                <a:solidFill>
                  <a:srgbClr val="002060"/>
                </a:solidFill>
                <a:latin typeface="Verdana" panose="020B0604030504040204" pitchFamily="34" charset="0"/>
              </a:rPr>
              <a:t>utile</a:t>
            </a:r>
            <a:r>
              <a:rPr lang="nl-BE" altLang="nl-BE" sz="3600" dirty="0">
                <a:solidFill>
                  <a:srgbClr val="002060"/>
                </a:solidFill>
                <a:latin typeface="Verdana" panose="020B0604030504040204" pitchFamily="34" charset="0"/>
              </a:rPr>
              <a:t> et </a:t>
            </a:r>
            <a:r>
              <a:rPr lang="nl-BE" altLang="nl-BE" sz="3600" dirty="0" err="1">
                <a:solidFill>
                  <a:srgbClr val="002060"/>
                </a:solidFill>
                <a:latin typeface="Verdana" panose="020B0604030504040204" pitchFamily="34" charset="0"/>
              </a:rPr>
              <a:t>pratique</a:t>
            </a:r>
            <a:r>
              <a:rPr lang="nl-BE" altLang="nl-BE" sz="3600" dirty="0">
                <a:solidFill>
                  <a:srgbClr val="002060"/>
                </a:solidFill>
                <a:latin typeface="Verdana" panose="020B0604030504040204" pitchFamily="34" charset="0"/>
              </a:rPr>
              <a:t> !</a:t>
            </a:r>
            <a:endParaRPr lang="nl-NL" altLang="nl-BE" sz="36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8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228600" algn="ctr">
              <a:buClr>
                <a:schemeClr val="accent1"/>
              </a:buClr>
              <a:defRPr/>
            </a:pPr>
            <a:r>
              <a:rPr lang="nl-BE" dirty="0"/>
              <a:t>Les </a:t>
            </a:r>
            <a:r>
              <a:rPr lang="nl-BE" dirty="0" err="1"/>
              <a:t>erreurs</a:t>
            </a:r>
            <a:r>
              <a:rPr lang="nl-BE" dirty="0"/>
              <a:t> </a:t>
            </a:r>
            <a:r>
              <a:rPr lang="nl-BE" dirty="0" err="1"/>
              <a:t>courantes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err="1"/>
              <a:t>Trop</a:t>
            </a:r>
            <a:r>
              <a:rPr lang="nl-BE" dirty="0"/>
              <a:t> long, </a:t>
            </a:r>
            <a:r>
              <a:rPr lang="nl-BE" dirty="0" err="1"/>
              <a:t>trop</a:t>
            </a:r>
            <a:r>
              <a:rPr lang="nl-BE" dirty="0"/>
              <a:t> </a:t>
            </a:r>
            <a:r>
              <a:rPr lang="nl-BE" dirty="0" err="1"/>
              <a:t>rapide</a:t>
            </a:r>
            <a:r>
              <a:rPr lang="nl-BE" dirty="0"/>
              <a:t>, </a:t>
            </a:r>
            <a:r>
              <a:rPr lang="nl-BE" dirty="0" err="1"/>
              <a:t>trop</a:t>
            </a:r>
            <a:r>
              <a:rPr lang="nl-BE" dirty="0"/>
              <a:t>…</a:t>
            </a:r>
            <a:br>
              <a:rPr lang="nl-BE" dirty="0"/>
            </a:br>
            <a:endParaRPr lang="nl-BE" dirty="0"/>
          </a:p>
          <a:p>
            <a:r>
              <a:rPr lang="nl-BE" dirty="0"/>
              <a:t>Pas de </a:t>
            </a:r>
            <a:r>
              <a:rPr lang="nl-BE" dirty="0" err="1"/>
              <a:t>structure</a:t>
            </a:r>
            <a:br>
              <a:rPr lang="nl-BE" dirty="0"/>
            </a:br>
            <a:endParaRPr lang="nl-BE" dirty="0"/>
          </a:p>
          <a:p>
            <a:r>
              <a:rPr lang="nl-BE" dirty="0"/>
              <a:t>Sans </a:t>
            </a:r>
            <a:r>
              <a:rPr lang="nl-BE" dirty="0" err="1"/>
              <a:t>préparation</a:t>
            </a:r>
            <a:br>
              <a:rPr lang="nl-BE" dirty="0"/>
            </a:br>
            <a:endParaRPr lang="nl-BE" dirty="0"/>
          </a:p>
          <a:p>
            <a:r>
              <a:rPr lang="nl-BE" dirty="0" err="1"/>
              <a:t>Langage</a:t>
            </a:r>
            <a:r>
              <a:rPr lang="nl-BE" dirty="0"/>
              <a:t> </a:t>
            </a:r>
            <a:r>
              <a:rPr lang="nl-BE" dirty="0" err="1"/>
              <a:t>corporel</a:t>
            </a:r>
            <a:r>
              <a:rPr lang="nl-BE" dirty="0"/>
              <a:t> </a:t>
            </a:r>
            <a:br>
              <a:rPr lang="nl-BE" dirty="0"/>
            </a:br>
            <a:endParaRPr lang="nl-BE" dirty="0"/>
          </a:p>
          <a:p>
            <a:r>
              <a:rPr lang="nl-BE" dirty="0"/>
              <a:t>Sans </a:t>
            </a:r>
            <a:r>
              <a:rPr lang="nl-BE" dirty="0" err="1"/>
              <a:t>inspiration</a:t>
            </a:r>
            <a:br>
              <a:rPr lang="nl-BE" dirty="0"/>
            </a:br>
            <a:endParaRPr lang="nl-BE" dirty="0"/>
          </a:p>
          <a:p>
            <a:r>
              <a:rPr lang="nl-BE" dirty="0"/>
              <a:t>Pas </a:t>
            </a:r>
            <a:r>
              <a:rPr lang="nl-BE" dirty="0" err="1"/>
              <a:t>assez</a:t>
            </a:r>
            <a:r>
              <a:rPr lang="nl-BE" dirty="0"/>
              <a:t> fort</a:t>
            </a:r>
            <a:br>
              <a:rPr lang="nl-BE" dirty="0"/>
            </a:br>
            <a:endParaRPr lang="nl-BE" dirty="0"/>
          </a:p>
          <a:p>
            <a:r>
              <a:rPr lang="nl-BE" dirty="0" err="1"/>
              <a:t>Erreur</a:t>
            </a:r>
            <a:r>
              <a:rPr lang="nl-BE" dirty="0"/>
              <a:t> de </a:t>
            </a:r>
            <a:r>
              <a:rPr lang="nl-BE" dirty="0" err="1"/>
              <a:t>langue</a:t>
            </a:r>
            <a:r>
              <a:rPr lang="nl-BE" dirty="0"/>
              <a:t> – mots </a:t>
            </a:r>
            <a:r>
              <a:rPr lang="nl-BE" dirty="0" err="1"/>
              <a:t>d’arrêt</a:t>
            </a:r>
            <a:br>
              <a:rPr lang="nl-BE" dirty="0"/>
            </a:br>
            <a:endParaRPr lang="nl-BE" dirty="0"/>
          </a:p>
          <a:p>
            <a:r>
              <a:rPr lang="nl-BE" dirty="0" err="1"/>
              <a:t>Manque</a:t>
            </a:r>
            <a:r>
              <a:rPr lang="nl-BE" dirty="0"/>
              <a:t> </a:t>
            </a:r>
            <a:r>
              <a:rPr lang="nl-BE" dirty="0" err="1"/>
              <a:t>d’entraînement</a:t>
            </a:r>
            <a:r>
              <a:rPr lang="nl-BE" dirty="0"/>
              <a:t> </a:t>
            </a:r>
            <a:br>
              <a:rPr lang="nl-BE" dirty="0"/>
            </a:br>
            <a:endParaRPr lang="nl-BE" dirty="0"/>
          </a:p>
          <a:p>
            <a:r>
              <a:rPr lang="nl-BE" dirty="0"/>
              <a:t>Pas de WII-FM…</a:t>
            </a:r>
            <a:br>
              <a:rPr lang="nl-BE" dirty="0"/>
            </a:b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66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81000"/>
            <a:ext cx="8534400" cy="914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fr-FR" altLang="nl-BE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Différentes présentations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l-BE" altLang="nl-BE" dirty="0">
                <a:solidFill>
                  <a:srgbClr val="2F2B20"/>
                </a:solidFill>
                <a:latin typeface="Calibri"/>
              </a:rPr>
              <a:t> </a:t>
            </a:r>
            <a:r>
              <a:rPr lang="fr-FR" altLang="nl-BE" dirty="0">
                <a:solidFill>
                  <a:srgbClr val="2F2B20"/>
                </a:solidFill>
                <a:latin typeface="Calibri"/>
              </a:rPr>
              <a:t>Informatives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Calibri"/>
              </a:rPr>
              <a:t> Enseigner une habilité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Calibri"/>
              </a:rPr>
              <a:t> Rapporter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Calibri"/>
              </a:rPr>
              <a:t> Vendre un produit/ un service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Calibri"/>
              </a:rPr>
              <a:t> Résoudre un problème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Calibri"/>
              </a:rPr>
              <a:t> Discours de circonstances</a:t>
            </a:r>
          </a:p>
        </p:txBody>
      </p:sp>
    </p:spTree>
    <p:extLst>
      <p:ext uri="{BB962C8B-B14F-4D97-AF65-F5344CB8AC3E}">
        <p14:creationId xmlns:p14="http://schemas.microsoft.com/office/powerpoint/2010/main" val="20794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 anchorCtr="1"/>
          <a:lstStyle/>
          <a:p>
            <a:pPr marL="342900" indent="-228600" algn="ctr">
              <a:buClr>
                <a:schemeClr val="accent1"/>
              </a:buClr>
              <a:defRPr/>
            </a:pPr>
            <a:r>
              <a:rPr lang="fr-BE" dirty="0"/>
              <a:t>Le </a:t>
            </a:r>
            <a:r>
              <a:rPr lang="fr-BE" dirty="0" err="1"/>
              <a:t>coeur</a:t>
            </a:r>
            <a:r>
              <a:rPr lang="fr-BE" dirty="0"/>
              <a:t> de la présentation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1700" y="2051050"/>
            <a:ext cx="7340600" cy="37401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BE" altLang="nl-BE" sz="3200" dirty="0">
                <a:solidFill>
                  <a:srgbClr val="FF0000"/>
                </a:solidFill>
              </a:rPr>
              <a:t>Qu’est-ce que le public doit finalement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BE" altLang="nl-BE" sz="3200" dirty="0">
                <a:solidFill>
                  <a:srgbClr val="FF0000"/>
                </a:solidFill>
              </a:rPr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BE" altLang="nl-BE" sz="3200" dirty="0">
                <a:solidFill>
                  <a:srgbClr val="FF0000"/>
                </a:solidFill>
              </a:rPr>
              <a:t>					savoir 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BE" altLang="nl-BE" sz="3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BE" altLang="nl-BE" sz="3200" dirty="0">
                <a:solidFill>
                  <a:srgbClr val="FF0000"/>
                </a:solidFill>
              </a:rPr>
              <a:t>		savoir faire 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BE" altLang="nl-BE" sz="3200" dirty="0">
                <a:solidFill>
                  <a:srgbClr val="FF0000"/>
                </a:solidFill>
              </a:rPr>
              <a:t>						trouver 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BE" altLang="nl-BE" sz="3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BE" altLang="nl-BE" sz="3200" dirty="0">
                <a:solidFill>
                  <a:srgbClr val="FF0000"/>
                </a:solidFill>
              </a:rPr>
              <a:t>				faire ?</a:t>
            </a:r>
          </a:p>
        </p:txBody>
      </p:sp>
    </p:spTree>
    <p:extLst>
      <p:ext uri="{BB962C8B-B14F-4D97-AF65-F5344CB8AC3E}">
        <p14:creationId xmlns:p14="http://schemas.microsoft.com/office/powerpoint/2010/main" val="30055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908720"/>
            <a:ext cx="6552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i="1" dirty="0">
                <a:solidFill>
                  <a:srgbClr val="2F2B20"/>
                </a:solidFill>
              </a:rPr>
              <a:t>“A </a:t>
            </a:r>
            <a:r>
              <a:rPr lang="nl-BE" sz="4400" i="1" dirty="0" err="1">
                <a:solidFill>
                  <a:srgbClr val="2F2B20"/>
                </a:solidFill>
              </a:rPr>
              <a:t>good</a:t>
            </a:r>
            <a:r>
              <a:rPr lang="nl-BE" sz="4400" i="1" dirty="0">
                <a:solidFill>
                  <a:srgbClr val="2F2B20"/>
                </a:solidFill>
              </a:rPr>
              <a:t> </a:t>
            </a:r>
            <a:r>
              <a:rPr lang="nl-BE" sz="4400" i="1" dirty="0" err="1">
                <a:solidFill>
                  <a:srgbClr val="2F2B20"/>
                </a:solidFill>
              </a:rPr>
              <a:t>presentation</a:t>
            </a:r>
            <a:r>
              <a:rPr lang="nl-BE" sz="4400" i="1" dirty="0">
                <a:solidFill>
                  <a:srgbClr val="2F2B20"/>
                </a:solidFill>
              </a:rPr>
              <a:t> is </a:t>
            </a:r>
            <a:r>
              <a:rPr lang="nl-BE" sz="4400" i="1" dirty="0" err="1">
                <a:solidFill>
                  <a:srgbClr val="2F2B20"/>
                </a:solidFill>
              </a:rPr>
              <a:t>like</a:t>
            </a:r>
            <a:r>
              <a:rPr lang="nl-BE" sz="4400" i="1" dirty="0">
                <a:solidFill>
                  <a:srgbClr val="2F2B20"/>
                </a:solidFill>
              </a:rPr>
              <a:t> a </a:t>
            </a:r>
            <a:r>
              <a:rPr lang="nl-BE" sz="4400" i="1" dirty="0" err="1">
                <a:solidFill>
                  <a:srgbClr val="2F2B20"/>
                </a:solidFill>
              </a:rPr>
              <a:t>nice</a:t>
            </a:r>
            <a:r>
              <a:rPr lang="nl-BE" sz="4400" i="1" dirty="0">
                <a:solidFill>
                  <a:srgbClr val="2F2B20"/>
                </a:solidFill>
              </a:rPr>
              <a:t> bikini : </a:t>
            </a:r>
          </a:p>
          <a:p>
            <a:pPr algn="ctr"/>
            <a:r>
              <a:rPr lang="nl-BE" sz="4400" i="1" dirty="0" err="1">
                <a:solidFill>
                  <a:srgbClr val="2F2B20"/>
                </a:solidFill>
              </a:rPr>
              <a:t>it</a:t>
            </a:r>
            <a:r>
              <a:rPr lang="nl-BE" sz="4400" i="1" dirty="0">
                <a:solidFill>
                  <a:srgbClr val="2F2B20"/>
                </a:solidFill>
              </a:rPr>
              <a:t> is brief, </a:t>
            </a:r>
            <a:r>
              <a:rPr lang="nl-BE" sz="4400" i="1" dirty="0" err="1">
                <a:solidFill>
                  <a:srgbClr val="2F2B20"/>
                </a:solidFill>
              </a:rPr>
              <a:t>it</a:t>
            </a:r>
            <a:r>
              <a:rPr lang="nl-BE" sz="4400" i="1" dirty="0">
                <a:solidFill>
                  <a:srgbClr val="2F2B20"/>
                </a:solidFill>
              </a:rPr>
              <a:t> is </a:t>
            </a:r>
            <a:r>
              <a:rPr lang="nl-BE" sz="4400" i="1" dirty="0" err="1">
                <a:solidFill>
                  <a:srgbClr val="2F2B20"/>
                </a:solidFill>
              </a:rPr>
              <a:t>exciting</a:t>
            </a:r>
            <a:r>
              <a:rPr lang="nl-BE" sz="4400" i="1" dirty="0">
                <a:solidFill>
                  <a:srgbClr val="2F2B20"/>
                </a:solidFill>
              </a:rPr>
              <a:t> </a:t>
            </a:r>
            <a:r>
              <a:rPr lang="nl-BE" sz="4400" i="1" dirty="0" err="1">
                <a:solidFill>
                  <a:srgbClr val="2F2B20"/>
                </a:solidFill>
              </a:rPr>
              <a:t>and</a:t>
            </a:r>
            <a:r>
              <a:rPr lang="nl-BE" sz="4400" i="1" dirty="0">
                <a:solidFill>
                  <a:srgbClr val="2F2B20"/>
                </a:solidFill>
              </a:rPr>
              <a:t> </a:t>
            </a:r>
            <a:r>
              <a:rPr lang="nl-BE" sz="4400" i="1" dirty="0" err="1">
                <a:solidFill>
                  <a:srgbClr val="2F2B20"/>
                </a:solidFill>
              </a:rPr>
              <a:t>it</a:t>
            </a:r>
            <a:r>
              <a:rPr lang="nl-BE" sz="4400" i="1" dirty="0">
                <a:solidFill>
                  <a:srgbClr val="2F2B20"/>
                </a:solidFill>
              </a:rPr>
              <a:t> covers the </a:t>
            </a:r>
            <a:r>
              <a:rPr lang="nl-BE" sz="4400" i="1" dirty="0" err="1">
                <a:solidFill>
                  <a:srgbClr val="2F2B20"/>
                </a:solidFill>
              </a:rPr>
              <a:t>vital</a:t>
            </a:r>
            <a:r>
              <a:rPr lang="nl-BE" sz="4400" i="1" dirty="0">
                <a:solidFill>
                  <a:srgbClr val="2F2B20"/>
                </a:solidFill>
              </a:rPr>
              <a:t> points.”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brightnessContrast bright="-15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12" y="3677038"/>
            <a:ext cx="170993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fr-FR" altLang="nl-BE" dirty="0"/>
              <a:t>Types d’Orateurs</a:t>
            </a:r>
            <a:r>
              <a:rPr lang="nl-BE" altLang="nl-BE" dirty="0"/>
              <a:t> (</a:t>
            </a:r>
            <a:r>
              <a:rPr lang="nl-BE" altLang="nl-BE" dirty="0" err="1"/>
              <a:t>Asgadom</a:t>
            </a:r>
            <a:r>
              <a:rPr lang="nl-BE" altLang="nl-BE" dirty="0"/>
              <a:t> )</a:t>
            </a:r>
            <a:endParaRPr lang="nl-NL" altLang="nl-BE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77724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nl-BE" sz="2400" i="1" dirty="0"/>
              <a:t>Le Dauphin</a:t>
            </a:r>
            <a:br>
              <a:rPr lang="fr-FR" altLang="nl-BE" sz="2400" i="1" dirty="0"/>
            </a:br>
            <a:r>
              <a:rPr lang="fr-FR" altLang="nl-BE" sz="2400" dirty="0"/>
              <a:t>Spécialité : communication</a:t>
            </a:r>
            <a:br>
              <a:rPr lang="fr-FR" altLang="nl-BE" sz="2400" dirty="0"/>
            </a:br>
            <a:endParaRPr lang="fr-FR" altLang="nl-BE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nl-BE" sz="2400" i="1" dirty="0"/>
              <a:t>Le Lion</a:t>
            </a:r>
            <a:br>
              <a:rPr lang="fr-FR" altLang="nl-BE" sz="2400" i="1" dirty="0"/>
            </a:br>
            <a:r>
              <a:rPr lang="fr-FR" altLang="nl-BE" sz="2400" dirty="0"/>
              <a:t>il donne directement la direction</a:t>
            </a:r>
            <a:br>
              <a:rPr lang="fr-FR" altLang="nl-BE" sz="2400" dirty="0"/>
            </a:br>
            <a:endParaRPr lang="fr-FR" altLang="nl-BE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nl-BE" sz="2400" i="1" dirty="0"/>
              <a:t>Le Serpent</a:t>
            </a:r>
            <a:br>
              <a:rPr lang="fr-FR" altLang="nl-BE" sz="2400" i="1" dirty="0"/>
            </a:br>
            <a:r>
              <a:rPr lang="fr-FR" altLang="nl-BE" sz="2400" dirty="0"/>
              <a:t>fait appel à des valeurs</a:t>
            </a:r>
            <a:br>
              <a:rPr lang="fr-FR" altLang="nl-BE" sz="2400" dirty="0"/>
            </a:br>
            <a:endParaRPr lang="fr-FR" altLang="nl-BE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nl-BE" sz="2400" i="1" dirty="0"/>
              <a:t>Le Singe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nl-BE" sz="2400" dirty="0"/>
              <a:t>	comédien</a:t>
            </a:r>
            <a:br>
              <a:rPr lang="fr-FR" altLang="nl-BE" sz="2400" dirty="0"/>
            </a:br>
            <a:endParaRPr lang="fr-FR" altLang="nl-BE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nl-BE" sz="2400" i="1" dirty="0"/>
              <a:t>Le Chat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nl-BE" sz="2400" dirty="0"/>
              <a:t>	convainc avec images</a:t>
            </a:r>
            <a:br>
              <a:rPr lang="fr-FR" altLang="nl-BE" sz="2400" dirty="0"/>
            </a:br>
            <a:endParaRPr lang="fr-FR" altLang="nl-BE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nl-BE" sz="2400" i="1" dirty="0"/>
              <a:t>Le Cheval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nl-BE" sz="2400" dirty="0"/>
              <a:t>    Le stratège parmi les orateurs</a:t>
            </a:r>
          </a:p>
        </p:txBody>
      </p:sp>
    </p:spTree>
    <p:extLst>
      <p:ext uri="{BB962C8B-B14F-4D97-AF65-F5344CB8AC3E}">
        <p14:creationId xmlns:p14="http://schemas.microsoft.com/office/powerpoint/2010/main" val="34445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2924944"/>
            <a:ext cx="7266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Découvrez</a:t>
            </a:r>
            <a:r>
              <a:rPr lang="nl-B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vo(s)</a:t>
            </a:r>
            <a:r>
              <a:rPr lang="nl-BE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</a:t>
            </a:r>
            <a:r>
              <a:rPr lang="nl-B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typologie(s) !!</a:t>
            </a:r>
            <a:br>
              <a:rPr lang="nl-B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B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Soyez</a:t>
            </a:r>
            <a:r>
              <a:rPr lang="nl-B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fidèle</a:t>
            </a:r>
            <a:r>
              <a:rPr lang="nl-B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nl-BE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vous-même</a:t>
            </a:r>
            <a:r>
              <a:rPr lang="nl-B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7095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resenter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1975"/>
            <a:ext cx="7086600" cy="522922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042988" y="5157788"/>
            <a:ext cx="2520950" cy="3667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BE" sz="1800" b="1" dirty="0">
                <a:solidFill>
                  <a:srgbClr val="2F2B20"/>
                </a:solidFill>
              </a:rPr>
              <a:t>Typologie “</a:t>
            </a:r>
            <a:r>
              <a:rPr lang="nl-NL" altLang="nl-BE" sz="1800" b="1" dirty="0" err="1">
                <a:solidFill>
                  <a:srgbClr val="2F2B20"/>
                </a:solidFill>
              </a:rPr>
              <a:t>tsé-tsé</a:t>
            </a:r>
            <a:r>
              <a:rPr lang="nl-NL" altLang="nl-BE" sz="1800" b="1" dirty="0">
                <a:solidFill>
                  <a:srgbClr val="2F2B20"/>
                </a:solidFill>
              </a:rPr>
              <a:t>”….</a:t>
            </a:r>
          </a:p>
        </p:txBody>
      </p:sp>
    </p:spTree>
    <p:extLst>
      <p:ext uri="{BB962C8B-B14F-4D97-AF65-F5344CB8AC3E}">
        <p14:creationId xmlns:p14="http://schemas.microsoft.com/office/powerpoint/2010/main" val="21422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Récapitulons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L’importance</a:t>
            </a:r>
            <a:r>
              <a:rPr lang="nl-BE" dirty="0"/>
              <a:t> de la première minute</a:t>
            </a:r>
          </a:p>
          <a:p>
            <a:r>
              <a:rPr lang="nl-BE" dirty="0"/>
              <a:t>La </a:t>
            </a:r>
            <a:r>
              <a:rPr lang="nl-BE" dirty="0" err="1"/>
              <a:t>courbe</a:t>
            </a:r>
            <a:r>
              <a:rPr lang="nl-BE" dirty="0"/>
              <a:t> </a:t>
            </a:r>
            <a:r>
              <a:rPr lang="nl-BE" dirty="0" err="1"/>
              <a:t>d’attention</a:t>
            </a:r>
            <a:endParaRPr lang="nl-BE" dirty="0"/>
          </a:p>
          <a:p>
            <a:r>
              <a:rPr lang="nl-BE" dirty="0"/>
              <a:t>La peur de </a:t>
            </a:r>
            <a:r>
              <a:rPr lang="nl-BE" dirty="0" err="1"/>
              <a:t>parler</a:t>
            </a:r>
            <a:endParaRPr lang="nl-BE" dirty="0"/>
          </a:p>
          <a:p>
            <a:r>
              <a:rPr lang="nl-BE" dirty="0"/>
              <a:t>Le rapport </a:t>
            </a:r>
            <a:r>
              <a:rPr lang="nl-BE" dirty="0" err="1"/>
              <a:t>contenu</a:t>
            </a:r>
            <a:r>
              <a:rPr lang="nl-BE" dirty="0"/>
              <a:t> / </a:t>
            </a:r>
            <a:r>
              <a:rPr lang="nl-BE" dirty="0" err="1"/>
              <a:t>tonalité</a:t>
            </a:r>
            <a:r>
              <a:rPr lang="nl-BE" dirty="0"/>
              <a:t> / </a:t>
            </a:r>
            <a:r>
              <a:rPr lang="nl-BE" dirty="0" err="1"/>
              <a:t>corporel</a:t>
            </a:r>
            <a:r>
              <a:rPr lang="nl-BE" dirty="0"/>
              <a:t> (7 /38 /55)</a:t>
            </a:r>
          </a:p>
          <a:p>
            <a:r>
              <a:rPr lang="nl-BE" dirty="0"/>
              <a:t>Les </a:t>
            </a:r>
            <a:r>
              <a:rPr lang="nl-BE" dirty="0" err="1"/>
              <a:t>erreurs</a:t>
            </a:r>
            <a:r>
              <a:rPr lang="nl-BE" dirty="0"/>
              <a:t> </a:t>
            </a:r>
            <a:r>
              <a:rPr lang="nl-BE" dirty="0" err="1"/>
              <a:t>courantes</a:t>
            </a:r>
            <a:endParaRPr lang="nl-BE" dirty="0"/>
          </a:p>
          <a:p>
            <a:r>
              <a:rPr lang="nl-BE" dirty="0"/>
              <a:t>Types </a:t>
            </a:r>
            <a:r>
              <a:rPr lang="nl-BE" dirty="0" err="1"/>
              <a:t>d’orateurs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0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4725" y="1981200"/>
            <a:ext cx="7339013" cy="554038"/>
          </a:xfrm>
        </p:spPr>
        <p:txBody>
          <a:bodyPr/>
          <a:lstStyle/>
          <a:p>
            <a:pPr marL="114300" indent="0" eaLnBrk="1" hangingPunct="1">
              <a:lnSpc>
                <a:spcPct val="90000"/>
              </a:lnSpc>
              <a:buClr>
                <a:srgbClr val="FFFF00"/>
              </a:buClr>
              <a:buNone/>
            </a:pPr>
            <a:r>
              <a:rPr lang="fr-FR" altLang="nl-BE" sz="2800" dirty="0">
                <a:latin typeface="Arial" charset="0"/>
              </a:rPr>
              <a:t>Préparation</a:t>
            </a:r>
            <a:endParaRPr lang="fr-FR" altLang="nl-BE" dirty="0">
              <a:latin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nl-BE" dirty="0"/>
              <a:t>Une présentation</a:t>
            </a:r>
            <a:r>
              <a:rPr lang="nl-BE" altLang="nl-BE" dirty="0"/>
              <a:t> </a:t>
            </a:r>
            <a:endParaRPr lang="nl-NL" altLang="nl-BE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371600" y="2590800"/>
            <a:ext cx="716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nl-BE" altLang="nl-BE">
                <a:solidFill>
                  <a:srgbClr val="2F2B20"/>
                </a:solidFill>
                <a:latin typeface="Arial" charset="0"/>
              </a:rPr>
              <a:t>-  </a:t>
            </a:r>
            <a:r>
              <a:rPr lang="fr-FR" altLang="nl-BE">
                <a:solidFill>
                  <a:srgbClr val="2F2B20"/>
                </a:solidFill>
                <a:latin typeface="Arial" charset="0"/>
              </a:rPr>
              <a:t>À long terme</a:t>
            </a: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fr-FR" altLang="nl-BE">
                <a:solidFill>
                  <a:srgbClr val="2F2B20"/>
                </a:solidFill>
                <a:latin typeface="Arial" charset="0"/>
              </a:rPr>
              <a:t>-	À m</a:t>
            </a:r>
            <a:r>
              <a:rPr lang="fr-BE" altLang="nl-BE">
                <a:solidFill>
                  <a:srgbClr val="2F2B20"/>
                </a:solidFill>
                <a:latin typeface="Arial" charset="0"/>
              </a:rPr>
              <a:t>oyen</a:t>
            </a:r>
            <a:r>
              <a:rPr lang="fr-FR" altLang="nl-BE">
                <a:solidFill>
                  <a:srgbClr val="2F2B20"/>
                </a:solidFill>
                <a:latin typeface="Arial" charset="0"/>
              </a:rPr>
              <a:t> terme</a:t>
            </a: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r>
              <a:rPr lang="fr-FR" altLang="nl-BE">
                <a:solidFill>
                  <a:srgbClr val="2F2B20"/>
                </a:solidFill>
                <a:latin typeface="Arial" charset="0"/>
              </a:rPr>
              <a:t>-  Préparation directe</a:t>
            </a:r>
          </a:p>
          <a:p>
            <a:pPr eaLnBrk="1" hangingPunct="1">
              <a:lnSpc>
                <a:spcPct val="90000"/>
              </a:lnSpc>
              <a:buFont typeface="Webdings" pitchFamily="18" charset="2"/>
              <a:buChar char="4"/>
            </a:pPr>
            <a:endParaRPr lang="nl-NL" altLang="nl-BE">
              <a:solidFill>
                <a:srgbClr val="2F2B2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94212" name="Picture 4" descr="attention-graph-with-10-minute-rule-400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Preparation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b="1" dirty="0" err="1"/>
              <a:t>Régulièrement</a:t>
            </a:r>
            <a:endParaRPr lang="nl-BE" b="1" dirty="0"/>
          </a:p>
          <a:p>
            <a:pPr lvl="1"/>
            <a:r>
              <a:rPr lang="nl-BE" dirty="0"/>
              <a:t>Lire des </a:t>
            </a:r>
            <a:r>
              <a:rPr lang="nl-BE" dirty="0" err="1"/>
              <a:t>textes</a:t>
            </a:r>
            <a:r>
              <a:rPr lang="nl-BE" dirty="0"/>
              <a:t> à haute </a:t>
            </a:r>
            <a:r>
              <a:rPr lang="nl-BE" dirty="0" err="1"/>
              <a:t>voix</a:t>
            </a:r>
            <a:endParaRPr lang="nl-BE" dirty="0"/>
          </a:p>
          <a:p>
            <a:pPr lvl="1"/>
            <a:r>
              <a:rPr lang="nl-BE" dirty="0"/>
              <a:t>Faire des </a:t>
            </a:r>
            <a:r>
              <a:rPr lang="nl-BE" dirty="0" err="1"/>
              <a:t>exercices</a:t>
            </a:r>
            <a:r>
              <a:rPr lang="nl-BE" dirty="0"/>
              <a:t> </a:t>
            </a:r>
            <a:r>
              <a:rPr lang="nl-BE" dirty="0" err="1"/>
              <a:t>simples</a:t>
            </a:r>
            <a:r>
              <a:rPr lang="nl-BE" dirty="0"/>
              <a:t> de </a:t>
            </a:r>
            <a:r>
              <a:rPr lang="nl-BE" dirty="0" err="1"/>
              <a:t>diction</a:t>
            </a:r>
            <a:endParaRPr lang="nl-BE" dirty="0"/>
          </a:p>
          <a:p>
            <a:pPr lvl="1"/>
            <a:r>
              <a:rPr lang="nl-BE" dirty="0"/>
              <a:t>Faire des </a:t>
            </a:r>
            <a:r>
              <a:rPr lang="nl-BE" dirty="0" err="1"/>
              <a:t>exercices</a:t>
            </a:r>
            <a:r>
              <a:rPr lang="nl-BE" dirty="0"/>
              <a:t> de </a:t>
            </a:r>
            <a:r>
              <a:rPr lang="nl-BE" dirty="0" err="1"/>
              <a:t>décontraction</a:t>
            </a:r>
            <a:endParaRPr lang="nl-BE" dirty="0"/>
          </a:p>
          <a:p>
            <a:pPr lvl="1"/>
            <a:r>
              <a:rPr lang="nl-BE" dirty="0" err="1"/>
              <a:t>Sentir</a:t>
            </a:r>
            <a:r>
              <a:rPr lang="nl-BE" dirty="0"/>
              <a:t> 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 err="1"/>
              <a:t>respiraion</a:t>
            </a:r>
            <a:r>
              <a:rPr lang="nl-BE" dirty="0"/>
              <a:t> abdominale</a:t>
            </a:r>
          </a:p>
          <a:p>
            <a:pPr lvl="1"/>
            <a:r>
              <a:rPr lang="nl-BE" dirty="0" err="1"/>
              <a:t>Entraînez-vous</a:t>
            </a:r>
            <a:r>
              <a:rPr lang="nl-BE" dirty="0"/>
              <a:t> à </a:t>
            </a:r>
            <a:r>
              <a:rPr lang="nl-BE" dirty="0" err="1"/>
              <a:t>communiquer</a:t>
            </a:r>
            <a:r>
              <a:rPr lang="nl-BE" dirty="0"/>
              <a:t> vos </a:t>
            </a:r>
            <a:r>
              <a:rPr lang="nl-BE" dirty="0" err="1"/>
              <a:t>émotions</a:t>
            </a:r>
            <a:r>
              <a:rPr lang="nl-BE" dirty="0"/>
              <a:t> sans </a:t>
            </a:r>
            <a:r>
              <a:rPr lang="nl-BE" dirty="0" err="1"/>
              <a:t>paroles</a:t>
            </a:r>
            <a:endParaRPr lang="nl-BE" dirty="0"/>
          </a:p>
          <a:p>
            <a:r>
              <a:rPr lang="nl-BE" b="1" dirty="0" err="1"/>
              <a:t>Avant</a:t>
            </a:r>
            <a:r>
              <a:rPr lang="nl-BE" b="1" dirty="0"/>
              <a:t> </a:t>
            </a:r>
            <a:r>
              <a:rPr lang="nl-BE" b="1" dirty="0" err="1"/>
              <a:t>votre</a:t>
            </a:r>
            <a:r>
              <a:rPr lang="nl-BE" b="1" dirty="0"/>
              <a:t> </a:t>
            </a:r>
            <a:r>
              <a:rPr lang="nl-BE" b="1" dirty="0" err="1"/>
              <a:t>intervention</a:t>
            </a:r>
            <a:endParaRPr lang="nl-BE" b="1" dirty="0"/>
          </a:p>
          <a:p>
            <a:pPr lvl="1"/>
            <a:r>
              <a:rPr lang="nl-BE" dirty="0" err="1"/>
              <a:t>Trouver</a:t>
            </a:r>
            <a:r>
              <a:rPr lang="nl-BE" dirty="0"/>
              <a:t> 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 err="1"/>
              <a:t>message</a:t>
            </a:r>
            <a:r>
              <a:rPr lang="nl-BE" dirty="0"/>
              <a:t> </a:t>
            </a:r>
            <a:r>
              <a:rPr lang="nl-BE" dirty="0" err="1"/>
              <a:t>essentiel</a:t>
            </a:r>
            <a:endParaRPr lang="nl-BE" dirty="0"/>
          </a:p>
          <a:p>
            <a:pPr lvl="1"/>
            <a:r>
              <a:rPr lang="nl-BE" dirty="0" err="1"/>
              <a:t>Trouver</a:t>
            </a:r>
            <a:r>
              <a:rPr lang="nl-BE" dirty="0"/>
              <a:t> 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 err="1"/>
              <a:t>dynamique</a:t>
            </a:r>
            <a:endParaRPr lang="nl-BE" dirty="0"/>
          </a:p>
          <a:p>
            <a:pPr lvl="1"/>
            <a:r>
              <a:rPr lang="nl-BE" dirty="0" err="1"/>
              <a:t>Répetez</a:t>
            </a:r>
            <a:r>
              <a:rPr lang="nl-BE" dirty="0"/>
              <a:t> – </a:t>
            </a:r>
            <a:r>
              <a:rPr lang="nl-BE" dirty="0" err="1"/>
              <a:t>répétez</a:t>
            </a:r>
            <a:endParaRPr lang="nl-BE" dirty="0"/>
          </a:p>
          <a:p>
            <a:r>
              <a:rPr lang="nl-BE" b="1" dirty="0" err="1"/>
              <a:t>Juste</a:t>
            </a:r>
            <a:r>
              <a:rPr lang="nl-BE" b="1" dirty="0"/>
              <a:t> </a:t>
            </a:r>
            <a:r>
              <a:rPr lang="nl-BE" b="1" dirty="0" err="1"/>
              <a:t>avant</a:t>
            </a:r>
            <a:r>
              <a:rPr lang="nl-BE" b="1" dirty="0"/>
              <a:t> de </a:t>
            </a:r>
            <a:r>
              <a:rPr lang="nl-BE" b="1" dirty="0" err="1"/>
              <a:t>prendre</a:t>
            </a:r>
            <a:r>
              <a:rPr lang="nl-BE" b="1" dirty="0"/>
              <a:t> la </a:t>
            </a:r>
            <a:r>
              <a:rPr lang="nl-BE" b="1" dirty="0" err="1"/>
              <a:t>parole</a:t>
            </a:r>
            <a:endParaRPr lang="nl-BE" b="1" dirty="0"/>
          </a:p>
          <a:p>
            <a:pPr lvl="1"/>
            <a:r>
              <a:rPr lang="nl-BE" dirty="0" err="1"/>
              <a:t>Chauffer</a:t>
            </a:r>
            <a:r>
              <a:rPr lang="nl-BE" dirty="0"/>
              <a:t> </a:t>
            </a:r>
            <a:r>
              <a:rPr lang="nl-BE" dirty="0" err="1"/>
              <a:t>votre</a:t>
            </a:r>
            <a:r>
              <a:rPr lang="nl-BE" dirty="0"/>
              <a:t> </a:t>
            </a:r>
            <a:r>
              <a:rPr lang="nl-BE" dirty="0" err="1"/>
              <a:t>voix</a:t>
            </a:r>
            <a:endParaRPr lang="nl-BE" dirty="0"/>
          </a:p>
          <a:p>
            <a:pPr lvl="1"/>
            <a:r>
              <a:rPr lang="nl-BE" dirty="0"/>
              <a:t>Faire </a:t>
            </a:r>
            <a:r>
              <a:rPr lang="nl-BE" dirty="0" err="1"/>
              <a:t>quelques</a:t>
            </a:r>
            <a:r>
              <a:rPr lang="nl-BE" dirty="0"/>
              <a:t> </a:t>
            </a:r>
            <a:r>
              <a:rPr lang="nl-BE" dirty="0" err="1"/>
              <a:t>mouvements</a:t>
            </a:r>
            <a:endParaRPr lang="nl-BE" dirty="0"/>
          </a:p>
          <a:p>
            <a:pPr lvl="1"/>
            <a:r>
              <a:rPr lang="nl-BE" dirty="0" err="1"/>
              <a:t>Prévoir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moment de </a:t>
            </a:r>
            <a:r>
              <a:rPr lang="nl-BE" dirty="0" err="1"/>
              <a:t>calme</a:t>
            </a:r>
            <a:endParaRPr lang="nl-BE" dirty="0"/>
          </a:p>
          <a:p>
            <a:pPr lvl="1"/>
            <a:r>
              <a:rPr lang="nl-BE" dirty="0" err="1"/>
              <a:t>Utiliser</a:t>
            </a:r>
            <a:r>
              <a:rPr lang="nl-BE" dirty="0"/>
              <a:t> la </a:t>
            </a:r>
            <a:r>
              <a:rPr lang="nl-BE" dirty="0" err="1"/>
              <a:t>technique</a:t>
            </a:r>
            <a:r>
              <a:rPr lang="nl-BE" dirty="0"/>
              <a:t> des images </a:t>
            </a:r>
            <a:r>
              <a:rPr lang="nl-BE" dirty="0" err="1"/>
              <a:t>mentales</a:t>
            </a:r>
            <a:r>
              <a:rPr lang="nl-BE" dirty="0"/>
              <a:t> </a:t>
            </a:r>
            <a:r>
              <a:rPr lang="nl-BE" dirty="0" err="1"/>
              <a:t>positives</a:t>
            </a:r>
            <a:r>
              <a:rPr lang="nl-BE" dirty="0"/>
              <a:t> (comme les </a:t>
            </a:r>
            <a:r>
              <a:rPr lang="nl-BE" dirty="0" err="1"/>
              <a:t>sportifs</a:t>
            </a:r>
            <a:r>
              <a:rPr lang="nl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13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Sage chasseur </a:t>
            </a:r>
            <a:r>
              <a:rPr lang="nl-BE" dirty="0" err="1"/>
              <a:t>âgé</a:t>
            </a:r>
            <a:r>
              <a:rPr lang="nl-BE" dirty="0"/>
              <a:t> </a:t>
            </a:r>
            <a:r>
              <a:rPr lang="nl-BE" dirty="0" err="1"/>
              <a:t>aux</a:t>
            </a:r>
            <a:r>
              <a:rPr lang="nl-BE" dirty="0"/>
              <a:t> </a:t>
            </a:r>
            <a:r>
              <a:rPr lang="nl-BE" dirty="0" err="1"/>
              <a:t>yeux</a:t>
            </a:r>
            <a:r>
              <a:rPr lang="nl-BE" dirty="0"/>
              <a:t> </a:t>
            </a:r>
            <a:r>
              <a:rPr lang="nl-BE" dirty="0" err="1"/>
              <a:t>chassieux</a:t>
            </a:r>
            <a:r>
              <a:rPr lang="nl-BE" dirty="0"/>
              <a:t>, </a:t>
            </a:r>
            <a:r>
              <a:rPr lang="nl-BE" dirty="0" err="1"/>
              <a:t>sachez</a:t>
            </a:r>
            <a:r>
              <a:rPr lang="nl-BE" dirty="0"/>
              <a:t> </a:t>
            </a:r>
            <a:r>
              <a:rPr lang="nl-BE" dirty="0" err="1"/>
              <a:t>chasser</a:t>
            </a:r>
            <a:r>
              <a:rPr lang="nl-BE" dirty="0"/>
              <a:t> sans </a:t>
            </a:r>
            <a:r>
              <a:rPr lang="nl-BE" dirty="0" err="1"/>
              <a:t>chien</a:t>
            </a:r>
            <a:r>
              <a:rPr lang="nl-BE" dirty="0"/>
              <a:t> chose </a:t>
            </a:r>
            <a:r>
              <a:rPr lang="nl-BE" dirty="0" err="1"/>
              <a:t>aisée</a:t>
            </a:r>
            <a:r>
              <a:rPr lang="nl-BE" dirty="0"/>
              <a:t>, </a:t>
            </a:r>
            <a:r>
              <a:rPr lang="nl-BE" dirty="0" err="1"/>
              <a:t>ce</a:t>
            </a:r>
            <a:r>
              <a:rPr lang="nl-BE" dirty="0"/>
              <a:t> chat </a:t>
            </a:r>
            <a:r>
              <a:rPr lang="nl-BE" dirty="0" err="1"/>
              <a:t>chauve</a:t>
            </a:r>
            <a:r>
              <a:rPr lang="nl-BE" dirty="0"/>
              <a:t> caché sous ces </a:t>
            </a:r>
            <a:r>
              <a:rPr lang="nl-BE" dirty="0" err="1"/>
              <a:t>six</a:t>
            </a:r>
            <a:r>
              <a:rPr lang="nl-BE" dirty="0"/>
              <a:t> </a:t>
            </a:r>
            <a:r>
              <a:rPr lang="nl-BE" dirty="0" err="1"/>
              <a:t>chiches</a:t>
            </a:r>
            <a:r>
              <a:rPr lang="nl-BE" dirty="0"/>
              <a:t> souches de </a:t>
            </a:r>
            <a:r>
              <a:rPr lang="nl-BE" dirty="0" err="1"/>
              <a:t>sauge</a:t>
            </a:r>
            <a:r>
              <a:rPr lang="nl-BE" dirty="0"/>
              <a:t> </a:t>
            </a:r>
            <a:r>
              <a:rPr lang="nl-BE" dirty="0" err="1"/>
              <a:t>sèche</a:t>
            </a:r>
            <a:r>
              <a:rPr lang="nl-BE" dirty="0"/>
              <a:t>.</a:t>
            </a:r>
          </a:p>
          <a:p>
            <a:r>
              <a:rPr lang="nl-BE" dirty="0" err="1"/>
              <a:t>Trois</a:t>
            </a:r>
            <a:r>
              <a:rPr lang="nl-BE" dirty="0"/>
              <a:t> </a:t>
            </a:r>
            <a:r>
              <a:rPr lang="nl-BE" dirty="0" err="1"/>
              <a:t>sorcières</a:t>
            </a:r>
            <a:r>
              <a:rPr lang="nl-BE" dirty="0"/>
              <a:t> </a:t>
            </a:r>
            <a:r>
              <a:rPr lang="nl-BE" dirty="0" err="1"/>
              <a:t>suédoises</a:t>
            </a:r>
            <a:r>
              <a:rPr lang="nl-BE" dirty="0"/>
              <a:t> et </a:t>
            </a:r>
            <a:r>
              <a:rPr lang="nl-BE" dirty="0" err="1"/>
              <a:t>transexuelles</a:t>
            </a:r>
            <a:r>
              <a:rPr lang="nl-BE" dirty="0"/>
              <a:t> </a:t>
            </a:r>
            <a:r>
              <a:rPr lang="nl-BE" dirty="0" err="1"/>
              <a:t>regardent</a:t>
            </a:r>
            <a:r>
              <a:rPr lang="nl-BE" dirty="0"/>
              <a:t> les </a:t>
            </a:r>
            <a:r>
              <a:rPr lang="nl-BE" dirty="0" err="1"/>
              <a:t>boutons</a:t>
            </a:r>
            <a:r>
              <a:rPr lang="nl-BE" dirty="0"/>
              <a:t> de </a:t>
            </a:r>
            <a:r>
              <a:rPr lang="nl-BE" dirty="0" err="1"/>
              <a:t>trois</a:t>
            </a:r>
            <a:r>
              <a:rPr lang="nl-BE" dirty="0"/>
              <a:t> </a:t>
            </a:r>
            <a:r>
              <a:rPr lang="nl-BE" dirty="0" err="1"/>
              <a:t>montres</a:t>
            </a:r>
            <a:r>
              <a:rPr lang="nl-BE" dirty="0"/>
              <a:t> </a:t>
            </a:r>
            <a:r>
              <a:rPr lang="nl-BE" dirty="0" err="1"/>
              <a:t>Swatch</a:t>
            </a:r>
            <a:r>
              <a:rPr lang="nl-BE" dirty="0"/>
              <a:t> suisses. </a:t>
            </a:r>
            <a:r>
              <a:rPr lang="nl-BE" dirty="0" err="1"/>
              <a:t>Quelle</a:t>
            </a:r>
            <a:r>
              <a:rPr lang="nl-BE" dirty="0"/>
              <a:t> </a:t>
            </a:r>
            <a:r>
              <a:rPr lang="nl-BE" dirty="0" err="1"/>
              <a:t>sorcière</a:t>
            </a:r>
            <a:r>
              <a:rPr lang="nl-BE" dirty="0"/>
              <a:t> </a:t>
            </a:r>
            <a:r>
              <a:rPr lang="nl-BE" dirty="0" err="1"/>
              <a:t>suédoise</a:t>
            </a:r>
            <a:r>
              <a:rPr lang="nl-BE" dirty="0"/>
              <a:t> </a:t>
            </a:r>
            <a:r>
              <a:rPr lang="nl-BE" dirty="0" err="1"/>
              <a:t>transsexuelle</a:t>
            </a:r>
            <a:r>
              <a:rPr lang="nl-BE" dirty="0"/>
              <a:t> </a:t>
            </a:r>
            <a:r>
              <a:rPr lang="nl-BE" dirty="0" err="1"/>
              <a:t>regarde</a:t>
            </a:r>
            <a:r>
              <a:rPr lang="nl-BE" dirty="0"/>
              <a:t> </a:t>
            </a:r>
            <a:r>
              <a:rPr lang="nl-BE" dirty="0" err="1"/>
              <a:t>quel</a:t>
            </a:r>
            <a:r>
              <a:rPr lang="nl-BE" dirty="0"/>
              <a:t> </a:t>
            </a:r>
            <a:r>
              <a:rPr lang="nl-BE" dirty="0" err="1"/>
              <a:t>bouton</a:t>
            </a:r>
            <a:r>
              <a:rPr lang="nl-BE" dirty="0"/>
              <a:t> de </a:t>
            </a:r>
            <a:r>
              <a:rPr lang="nl-BE" dirty="0" err="1"/>
              <a:t>quelle</a:t>
            </a:r>
            <a:r>
              <a:rPr lang="nl-BE" dirty="0"/>
              <a:t> </a:t>
            </a:r>
            <a:r>
              <a:rPr lang="nl-BE" dirty="0" err="1"/>
              <a:t>montre</a:t>
            </a:r>
            <a:r>
              <a:rPr lang="nl-BE" dirty="0"/>
              <a:t> </a:t>
            </a:r>
            <a:r>
              <a:rPr lang="nl-BE" dirty="0" err="1"/>
              <a:t>Swatch</a:t>
            </a:r>
            <a:r>
              <a:rPr lang="nl-BE" dirty="0"/>
              <a:t> suisse ?</a:t>
            </a:r>
          </a:p>
          <a:p>
            <a:r>
              <a:rPr lang="nl-BE" dirty="0"/>
              <a:t>Papa </a:t>
            </a:r>
            <a:r>
              <a:rPr lang="nl-BE" dirty="0" err="1"/>
              <a:t>boit</a:t>
            </a:r>
            <a:r>
              <a:rPr lang="nl-BE" dirty="0"/>
              <a:t> dans les </a:t>
            </a:r>
            <a:r>
              <a:rPr lang="nl-BE" dirty="0" err="1"/>
              <a:t>pins</a:t>
            </a:r>
            <a:r>
              <a:rPr lang="nl-BE" dirty="0"/>
              <a:t>. Papa </a:t>
            </a:r>
            <a:r>
              <a:rPr lang="nl-BE" dirty="0" err="1"/>
              <a:t>peint</a:t>
            </a:r>
            <a:r>
              <a:rPr lang="nl-BE" dirty="0"/>
              <a:t> dans les </a:t>
            </a:r>
            <a:r>
              <a:rPr lang="nl-BE" dirty="0" err="1"/>
              <a:t>bois</a:t>
            </a:r>
            <a:r>
              <a:rPr lang="nl-BE" dirty="0"/>
              <a:t>. Dans les </a:t>
            </a:r>
            <a:r>
              <a:rPr lang="nl-BE" dirty="0" err="1"/>
              <a:t>bois</a:t>
            </a:r>
            <a:r>
              <a:rPr lang="nl-BE" dirty="0"/>
              <a:t>, papa </a:t>
            </a:r>
            <a:r>
              <a:rPr lang="nl-BE" dirty="0" err="1"/>
              <a:t>boit</a:t>
            </a:r>
            <a:r>
              <a:rPr lang="nl-BE" dirty="0"/>
              <a:t> et </a:t>
            </a:r>
            <a:r>
              <a:rPr lang="nl-BE" dirty="0" err="1"/>
              <a:t>peint</a:t>
            </a:r>
            <a:r>
              <a:rPr lang="nl-BE" dirty="0"/>
              <a:t>.</a:t>
            </a:r>
          </a:p>
          <a:p>
            <a:r>
              <a:rPr lang="nl-BE" dirty="0"/>
              <a:t>Je </a:t>
            </a:r>
            <a:r>
              <a:rPr lang="nl-BE" dirty="0" err="1"/>
              <a:t>veux</a:t>
            </a:r>
            <a:r>
              <a:rPr lang="nl-BE" dirty="0"/>
              <a:t> et </a:t>
            </a:r>
            <a:r>
              <a:rPr lang="nl-BE" dirty="0" err="1"/>
              <a:t>j’exige</a:t>
            </a:r>
            <a:r>
              <a:rPr lang="nl-BE" dirty="0"/>
              <a:t> dix-</a:t>
            </a:r>
            <a:r>
              <a:rPr lang="nl-BE" dirty="0" err="1"/>
              <a:t>huit</a:t>
            </a:r>
            <a:r>
              <a:rPr lang="nl-BE" dirty="0"/>
              <a:t> </a:t>
            </a:r>
            <a:r>
              <a:rPr lang="nl-BE" dirty="0" err="1"/>
              <a:t>chemises</a:t>
            </a:r>
            <a:r>
              <a:rPr lang="nl-BE" dirty="0"/>
              <a:t> </a:t>
            </a:r>
            <a:r>
              <a:rPr lang="nl-BE" dirty="0" err="1"/>
              <a:t>fines</a:t>
            </a:r>
            <a:r>
              <a:rPr lang="nl-BE" dirty="0"/>
              <a:t> et </a:t>
            </a:r>
            <a:r>
              <a:rPr lang="nl-BE" dirty="0" err="1"/>
              <a:t>six</a:t>
            </a:r>
            <a:r>
              <a:rPr lang="nl-BE" dirty="0"/>
              <a:t> </a:t>
            </a:r>
            <a:r>
              <a:rPr lang="nl-BE" dirty="0" err="1"/>
              <a:t>fichus</a:t>
            </a:r>
            <a:r>
              <a:rPr lang="nl-BE" dirty="0"/>
              <a:t> </a:t>
            </a:r>
            <a:r>
              <a:rPr lang="nl-BE" dirty="0" err="1"/>
              <a:t>fins</a:t>
            </a:r>
            <a:r>
              <a:rPr lang="nl-BE" dirty="0"/>
              <a:t> !</a:t>
            </a:r>
          </a:p>
          <a:p>
            <a:r>
              <a:rPr lang="nl-BE" dirty="0" err="1"/>
              <a:t>Choisissons</a:t>
            </a:r>
            <a:r>
              <a:rPr lang="nl-BE" dirty="0"/>
              <a:t> ces saucisses </a:t>
            </a:r>
            <a:r>
              <a:rPr lang="nl-BE" dirty="0" err="1"/>
              <a:t>aux</a:t>
            </a:r>
            <a:r>
              <a:rPr lang="nl-BE" dirty="0"/>
              <a:t> </a:t>
            </a:r>
            <a:r>
              <a:rPr lang="nl-BE" dirty="0" err="1"/>
              <a:t>choux</a:t>
            </a:r>
            <a:r>
              <a:rPr lang="nl-BE" dirty="0"/>
              <a:t> et </a:t>
            </a:r>
            <a:r>
              <a:rPr lang="nl-BE" dirty="0" err="1"/>
              <a:t>sachons</a:t>
            </a:r>
            <a:r>
              <a:rPr lang="nl-BE" dirty="0"/>
              <a:t> </a:t>
            </a:r>
            <a:r>
              <a:rPr lang="nl-BE" dirty="0" err="1"/>
              <a:t>saisir</a:t>
            </a:r>
            <a:r>
              <a:rPr lang="nl-BE" dirty="0"/>
              <a:t> ces </a:t>
            </a:r>
            <a:r>
              <a:rPr lang="nl-BE" dirty="0" err="1"/>
              <a:t>anchois</a:t>
            </a:r>
            <a:r>
              <a:rPr lang="nl-BE" dirty="0"/>
              <a:t> </a:t>
            </a:r>
            <a:r>
              <a:rPr lang="nl-BE" dirty="0" err="1"/>
              <a:t>séchés</a:t>
            </a:r>
            <a:r>
              <a:rPr lang="nl-BE" dirty="0"/>
              <a:t>.</a:t>
            </a:r>
          </a:p>
          <a:p>
            <a:r>
              <a:rPr lang="nl-BE" dirty="0"/>
              <a:t>Les </a:t>
            </a:r>
            <a:r>
              <a:rPr lang="nl-BE" dirty="0" err="1"/>
              <a:t>chemises</a:t>
            </a:r>
            <a:r>
              <a:rPr lang="nl-BE" dirty="0"/>
              <a:t> de </a:t>
            </a:r>
            <a:r>
              <a:rPr lang="nl-BE" dirty="0" err="1"/>
              <a:t>l’archiduchesse</a:t>
            </a:r>
            <a:r>
              <a:rPr lang="nl-BE" dirty="0"/>
              <a:t> </a:t>
            </a:r>
            <a:r>
              <a:rPr lang="nl-BE" dirty="0" err="1"/>
              <a:t>sont-elles</a:t>
            </a:r>
            <a:r>
              <a:rPr lang="nl-BE" dirty="0"/>
              <a:t> </a:t>
            </a:r>
            <a:r>
              <a:rPr lang="nl-BE" dirty="0" err="1"/>
              <a:t>sèches</a:t>
            </a:r>
            <a:r>
              <a:rPr lang="nl-BE" dirty="0"/>
              <a:t>, </a:t>
            </a:r>
            <a:r>
              <a:rPr lang="nl-BE" dirty="0" err="1"/>
              <a:t>archi-sèches</a:t>
            </a:r>
            <a:r>
              <a:rPr lang="nl-BE" dirty="0"/>
              <a:t> ?</a:t>
            </a:r>
          </a:p>
          <a:p>
            <a:r>
              <a:rPr lang="nl-BE" dirty="0" err="1"/>
              <a:t>Trois</a:t>
            </a:r>
            <a:r>
              <a:rPr lang="nl-BE" dirty="0"/>
              <a:t> </a:t>
            </a:r>
            <a:r>
              <a:rPr lang="nl-BE" dirty="0" err="1"/>
              <a:t>petites</a:t>
            </a:r>
            <a:r>
              <a:rPr lang="nl-BE" dirty="0"/>
              <a:t> </a:t>
            </a:r>
            <a:r>
              <a:rPr lang="nl-BE" dirty="0" err="1"/>
              <a:t>truites</a:t>
            </a:r>
            <a:r>
              <a:rPr lang="nl-BE" dirty="0"/>
              <a:t> </a:t>
            </a:r>
            <a:r>
              <a:rPr lang="nl-BE" dirty="0" err="1"/>
              <a:t>cuites</a:t>
            </a:r>
            <a:r>
              <a:rPr lang="nl-BE" dirty="0"/>
              <a:t>, </a:t>
            </a:r>
            <a:r>
              <a:rPr lang="nl-BE" dirty="0" err="1"/>
              <a:t>trois</a:t>
            </a:r>
            <a:r>
              <a:rPr lang="nl-BE" dirty="0"/>
              <a:t> </a:t>
            </a:r>
            <a:r>
              <a:rPr lang="nl-BE" dirty="0" err="1"/>
              <a:t>petites</a:t>
            </a:r>
            <a:r>
              <a:rPr lang="nl-BE" dirty="0"/>
              <a:t> </a:t>
            </a:r>
            <a:r>
              <a:rPr lang="nl-BE" dirty="0" err="1"/>
              <a:t>truites</a:t>
            </a:r>
            <a:r>
              <a:rPr lang="nl-BE" dirty="0"/>
              <a:t> </a:t>
            </a:r>
            <a:r>
              <a:rPr lang="nl-BE" dirty="0" err="1"/>
              <a:t>crues</a:t>
            </a:r>
            <a:endParaRPr lang="nl-BE" dirty="0"/>
          </a:p>
          <a:p>
            <a:r>
              <a:rPr lang="nl-BE" dirty="0"/>
              <a:t>Brosse la </a:t>
            </a:r>
            <a:r>
              <a:rPr lang="nl-BE" dirty="0" err="1"/>
              <a:t>bâche</a:t>
            </a:r>
            <a:r>
              <a:rPr lang="nl-BE" dirty="0"/>
              <a:t>, Baisse la broche</a:t>
            </a:r>
          </a:p>
          <a:p>
            <a:r>
              <a:rPr lang="fr-FR" dirty="0"/>
              <a:t>L'assassin sur son sein suçait son sang sans cesse.</a:t>
            </a:r>
            <a:endParaRPr lang="nl-BE" dirty="0"/>
          </a:p>
          <a:p>
            <a:pPr marL="114300" indent="0" algn="r">
              <a:buNone/>
            </a:pPr>
            <a:r>
              <a:rPr lang="nl-BE" dirty="0" err="1"/>
              <a:t>Voir</a:t>
            </a:r>
            <a:r>
              <a:rPr lang="nl-BE" dirty="0"/>
              <a:t> : www.articuler.com</a:t>
            </a:r>
            <a:br>
              <a:rPr lang="nl-BE" dirty="0"/>
            </a:b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319228" y="5805264"/>
            <a:ext cx="7895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nl-NL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Gymnastique</a:t>
            </a:r>
            <a:r>
              <a:rPr lang="nl-NL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la bouche</a:t>
            </a:r>
            <a:endParaRPr lang="nl-NL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6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Apprenez</a:t>
            </a:r>
            <a:r>
              <a:rPr lang="nl-BE" dirty="0"/>
              <a:t> à </a:t>
            </a:r>
            <a:r>
              <a:rPr lang="nl-BE" dirty="0" err="1"/>
              <a:t>écrire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speech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Ecrivez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langage</a:t>
            </a:r>
            <a:r>
              <a:rPr lang="nl-BE" dirty="0"/>
              <a:t> </a:t>
            </a:r>
            <a:r>
              <a:rPr lang="nl-BE" dirty="0" err="1"/>
              <a:t>d’écoute</a:t>
            </a:r>
            <a:br>
              <a:rPr lang="nl-BE" dirty="0"/>
            </a:br>
            <a:endParaRPr lang="nl-BE" dirty="0"/>
          </a:p>
          <a:p>
            <a:r>
              <a:rPr lang="nl-BE" dirty="0" err="1"/>
              <a:t>Utilisez</a:t>
            </a:r>
            <a:r>
              <a:rPr lang="nl-BE" dirty="0"/>
              <a:t> des </a:t>
            </a:r>
            <a:r>
              <a:rPr lang="nl-BE" dirty="0" err="1"/>
              <a:t>phrases</a:t>
            </a:r>
            <a:r>
              <a:rPr lang="nl-BE" dirty="0"/>
              <a:t> </a:t>
            </a:r>
            <a:r>
              <a:rPr lang="nl-BE" dirty="0" err="1"/>
              <a:t>courtes</a:t>
            </a:r>
            <a:br>
              <a:rPr lang="nl-BE" dirty="0"/>
            </a:br>
            <a:endParaRPr lang="nl-BE" dirty="0"/>
          </a:p>
          <a:p>
            <a:r>
              <a:rPr lang="nl-BE" dirty="0" err="1"/>
              <a:t>Evitez</a:t>
            </a:r>
            <a:r>
              <a:rPr lang="nl-BE" dirty="0"/>
              <a:t> les </a:t>
            </a:r>
            <a:r>
              <a:rPr lang="nl-BE" dirty="0" err="1"/>
              <a:t>phrases</a:t>
            </a:r>
            <a:r>
              <a:rPr lang="nl-BE" dirty="0"/>
              <a:t> </a:t>
            </a:r>
            <a:r>
              <a:rPr lang="nl-BE" dirty="0" err="1"/>
              <a:t>composées</a:t>
            </a:r>
            <a:br>
              <a:rPr lang="nl-BE" dirty="0"/>
            </a:br>
            <a:endParaRPr lang="nl-BE" dirty="0"/>
          </a:p>
          <a:p>
            <a:r>
              <a:rPr lang="nl-BE" dirty="0" err="1"/>
              <a:t>Utilisez</a:t>
            </a:r>
            <a:r>
              <a:rPr lang="nl-BE" dirty="0"/>
              <a:t> des mots </a:t>
            </a:r>
            <a:r>
              <a:rPr lang="nl-BE" dirty="0" err="1"/>
              <a:t>simples</a:t>
            </a:r>
            <a:br>
              <a:rPr lang="nl-BE" dirty="0"/>
            </a:br>
            <a:endParaRPr lang="nl-BE" dirty="0"/>
          </a:p>
          <a:p>
            <a:r>
              <a:rPr lang="nl-BE" dirty="0" err="1"/>
              <a:t>Soyez</a:t>
            </a:r>
            <a:r>
              <a:rPr lang="nl-BE" dirty="0"/>
              <a:t> </a:t>
            </a:r>
            <a:r>
              <a:rPr lang="nl-BE" dirty="0" err="1"/>
              <a:t>clair</a:t>
            </a:r>
            <a:r>
              <a:rPr lang="nl-BE" dirty="0"/>
              <a:t> – </a:t>
            </a:r>
            <a:r>
              <a:rPr lang="nl-BE" dirty="0" err="1"/>
              <a:t>attractif</a:t>
            </a:r>
            <a:r>
              <a:rPr lang="nl-BE" dirty="0"/>
              <a:t> - correct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53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20000" cy="1143000"/>
          </a:xfrm>
        </p:spPr>
        <p:txBody>
          <a:bodyPr/>
          <a:lstStyle/>
          <a:p>
            <a:r>
              <a:rPr lang="nl-BE" dirty="0" err="1"/>
              <a:t>Utilisez</a:t>
            </a:r>
            <a:r>
              <a:rPr lang="nl-BE" dirty="0"/>
              <a:t> des </a:t>
            </a:r>
            <a:r>
              <a:rPr lang="nl-BE" dirty="0" err="1"/>
              <a:t>aspects</a:t>
            </a:r>
            <a:r>
              <a:rPr lang="nl-BE" dirty="0"/>
              <a:t> non </a:t>
            </a:r>
            <a:r>
              <a:rPr lang="nl-BE" dirty="0" err="1"/>
              <a:t>verbaux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844824"/>
            <a:ext cx="7620000" cy="4800600"/>
          </a:xfrm>
        </p:spPr>
        <p:txBody>
          <a:bodyPr>
            <a:normAutofit/>
          </a:bodyPr>
          <a:lstStyle/>
          <a:p>
            <a:r>
              <a:rPr lang="nl-BE" sz="3200" dirty="0" err="1"/>
              <a:t>Mimique</a:t>
            </a:r>
            <a:br>
              <a:rPr lang="nl-BE" sz="3200" dirty="0"/>
            </a:br>
            <a:endParaRPr lang="nl-BE" sz="3200" dirty="0"/>
          </a:p>
          <a:p>
            <a:r>
              <a:rPr lang="nl-BE" sz="3200" dirty="0"/>
              <a:t>Contact </a:t>
            </a:r>
            <a:r>
              <a:rPr lang="nl-BE" sz="3200" dirty="0" err="1"/>
              <a:t>visuel</a:t>
            </a:r>
            <a:endParaRPr lang="nl-BE" sz="3200" dirty="0"/>
          </a:p>
          <a:p>
            <a:endParaRPr lang="nl-BE" sz="3200" dirty="0"/>
          </a:p>
          <a:p>
            <a:r>
              <a:rPr lang="nl-BE" sz="3200" dirty="0"/>
              <a:t>Attitude</a:t>
            </a:r>
            <a:br>
              <a:rPr lang="nl-BE" sz="3200" dirty="0"/>
            </a:br>
            <a:endParaRPr lang="nl-BE" sz="3200" dirty="0"/>
          </a:p>
          <a:p>
            <a:r>
              <a:rPr lang="nl-BE" sz="3200" dirty="0"/>
              <a:t>Vestimentaire</a:t>
            </a:r>
          </a:p>
        </p:txBody>
      </p:sp>
    </p:spTree>
    <p:extLst>
      <p:ext uri="{BB962C8B-B14F-4D97-AF65-F5344CB8AC3E}">
        <p14:creationId xmlns:p14="http://schemas.microsoft.com/office/powerpoint/2010/main" val="18006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7620000" cy="324036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lang="nl-BE" altLang="nl-BE" sz="4800" dirty="0"/>
              <a:t>“Le non </a:t>
            </a:r>
            <a:r>
              <a:rPr lang="nl-BE" altLang="nl-BE" sz="4800" dirty="0" err="1"/>
              <a:t>verbal</a:t>
            </a:r>
            <a:r>
              <a:rPr lang="nl-BE" altLang="nl-BE" sz="4800" dirty="0"/>
              <a:t> </a:t>
            </a:r>
            <a:r>
              <a:rPr lang="nl-BE" altLang="nl-BE" sz="4800" dirty="0" err="1"/>
              <a:t>est</a:t>
            </a:r>
            <a:r>
              <a:rPr lang="nl-BE" altLang="nl-BE" sz="4800" dirty="0"/>
              <a:t> </a:t>
            </a:r>
            <a:r>
              <a:rPr lang="nl-BE" altLang="nl-BE" sz="4800" dirty="0" err="1"/>
              <a:t>silencieux</a:t>
            </a:r>
            <a:r>
              <a:rPr lang="nl-BE" altLang="nl-BE" sz="4800" dirty="0"/>
              <a:t> mais </a:t>
            </a:r>
            <a:r>
              <a:rPr lang="nl-BE" altLang="nl-BE" sz="4800" dirty="0" err="1"/>
              <a:t>assourdissant</a:t>
            </a:r>
            <a:r>
              <a:rPr lang="nl-BE" altLang="nl-BE" sz="4800" dirty="0"/>
              <a:t>!”</a:t>
            </a:r>
          </a:p>
          <a:p>
            <a:endParaRPr lang="nl-BE" altLang="nl-BE" sz="4800" dirty="0"/>
          </a:p>
          <a:p>
            <a:r>
              <a:rPr lang="nl-BE" altLang="nl-BE" sz="4800" dirty="0" err="1"/>
              <a:t>Minimal</a:t>
            </a:r>
            <a:r>
              <a:rPr lang="nl-BE" altLang="nl-BE" sz="4800" dirty="0"/>
              <a:t> 55% 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Le mot de bienvenue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Introduire et remercier l’orateur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“Premier Discours”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Hommage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Départ / Oraison funèbre</a:t>
            </a:r>
          </a:p>
          <a:p>
            <a:pPr eaLnBrk="1" hangingPunct="1"/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Improviser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nl-BE" sz="46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Discours de circonstances</a:t>
            </a:r>
          </a:p>
        </p:txBody>
      </p:sp>
    </p:spTree>
    <p:extLst>
      <p:ext uri="{BB962C8B-B14F-4D97-AF65-F5344CB8AC3E}">
        <p14:creationId xmlns:p14="http://schemas.microsoft.com/office/powerpoint/2010/main" val="34803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fr-FR" dirty="0"/>
              <a:t>Le mot de bienvenue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0772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nl-BE"/>
              <a:t>Bref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nl-BE"/>
              <a:t>Un langage simple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nl-BE"/>
              <a:t>But de la réunion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nl-BE"/>
              <a:t>Eclairer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nl-BE"/>
              <a:t>Programme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0" y="4371975"/>
            <a:ext cx="60309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altLang="nl-BE" sz="4000" i="1">
                <a:solidFill>
                  <a:srgbClr val="2F2B20"/>
                </a:solidFill>
              </a:rPr>
              <a:t>Pas d’improvisation 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altLang="nl-BE" sz="4000" i="1">
                <a:solidFill>
                  <a:srgbClr val="2F2B20"/>
                </a:solidFill>
              </a:rPr>
              <a:t>Soyez bien préparé !</a:t>
            </a:r>
          </a:p>
        </p:txBody>
      </p:sp>
    </p:spTree>
    <p:extLst>
      <p:ext uri="{BB962C8B-B14F-4D97-AF65-F5344CB8AC3E}">
        <p14:creationId xmlns:p14="http://schemas.microsoft.com/office/powerpoint/2010/main" val="39678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nl-BE" altLang="nl-BE" dirty="0"/>
              <a:t>“Premier Discours”</a:t>
            </a:r>
            <a:br>
              <a:rPr lang="nl-BE" altLang="nl-BE" dirty="0"/>
            </a:br>
            <a:r>
              <a:rPr lang="nl-BE" altLang="nl-BE" sz="1800" i="1" dirty="0">
                <a:solidFill>
                  <a:schemeClr val="tx1"/>
                </a:solidFill>
              </a:rPr>
              <a:t>	( “</a:t>
            </a:r>
            <a:r>
              <a:rPr lang="nl-BE" altLang="nl-BE" sz="1800" i="1" dirty="0" err="1">
                <a:solidFill>
                  <a:schemeClr val="tx1"/>
                </a:solidFill>
              </a:rPr>
              <a:t>Passation</a:t>
            </a:r>
            <a:r>
              <a:rPr lang="nl-BE" altLang="nl-BE" sz="1800" i="1" dirty="0">
                <a:solidFill>
                  <a:schemeClr val="tx1"/>
                </a:solidFill>
              </a:rPr>
              <a:t> de </a:t>
            </a:r>
            <a:r>
              <a:rPr lang="nl-BE" altLang="nl-BE" sz="1800" i="1" dirty="0" err="1">
                <a:solidFill>
                  <a:schemeClr val="tx1"/>
                </a:solidFill>
              </a:rPr>
              <a:t>pouvoir</a:t>
            </a:r>
            <a:r>
              <a:rPr lang="nl-BE" altLang="nl-BE" sz="1800" i="1" dirty="0">
                <a:solidFill>
                  <a:schemeClr val="tx1"/>
                </a:solidFill>
              </a:rPr>
              <a:t>”)</a:t>
            </a:r>
            <a:endParaRPr lang="nl-NL" altLang="nl-BE" sz="4800" i="1" dirty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1700" y="2119313"/>
            <a:ext cx="7340600" cy="37417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fr-FR" altLang="nl-BE" sz="2800" dirty="0" err="1"/>
              <a:t>Ear</a:t>
            </a:r>
            <a:r>
              <a:rPr lang="fr-FR" altLang="nl-BE" sz="2800" dirty="0"/>
              <a:t> ou </a:t>
            </a:r>
            <a:r>
              <a:rPr lang="fr-FR" altLang="nl-BE" sz="2800" dirty="0" err="1"/>
              <a:t>eyecatcher</a:t>
            </a:r>
            <a:endParaRPr lang="fr-FR" altLang="nl-BE" sz="2800" dirty="0"/>
          </a:p>
          <a:p>
            <a:pPr eaLnBrk="1" hangingPunct="1">
              <a:defRPr/>
            </a:pPr>
            <a:r>
              <a:rPr lang="fr-FR" altLang="nl-BE" sz="2800" dirty="0"/>
              <a:t>Remercier pour la nomination / la confiance</a:t>
            </a:r>
          </a:p>
          <a:p>
            <a:pPr eaLnBrk="1" hangingPunct="1">
              <a:defRPr/>
            </a:pPr>
            <a:r>
              <a:rPr lang="fr-FR" altLang="nl-BE" sz="2800" dirty="0"/>
              <a:t>Exprimer votre engagement</a:t>
            </a:r>
          </a:p>
          <a:p>
            <a:pPr eaLnBrk="1" hangingPunct="1">
              <a:defRPr/>
            </a:pPr>
            <a:r>
              <a:rPr lang="fr-FR" altLang="nl-BE" sz="2800" dirty="0"/>
              <a:t>Faire un appel à l’harmonie et la collaboration</a:t>
            </a:r>
          </a:p>
          <a:p>
            <a:pPr eaLnBrk="1" hangingPunct="1">
              <a:defRPr/>
            </a:pPr>
            <a:r>
              <a:rPr lang="fr-FR" altLang="nl-BE" sz="2800" dirty="0"/>
              <a:t>Donner les points clefs de votre programme</a:t>
            </a:r>
          </a:p>
          <a:p>
            <a:pPr eaLnBrk="1" hangingPunct="1">
              <a:defRPr/>
            </a:pPr>
            <a:r>
              <a:rPr lang="fr-FR" altLang="nl-BE" sz="2800" dirty="0"/>
              <a:t>Terminer sur une note optimiste</a:t>
            </a:r>
          </a:p>
          <a:p>
            <a:pPr eaLnBrk="1" hangingPunct="1">
              <a:defRPr/>
            </a:pPr>
            <a:endParaRPr lang="fr-FR" altLang="nl-BE" sz="2800" dirty="0"/>
          </a:p>
          <a:p>
            <a:pPr algn="ctr" eaLnBrk="1" hangingPunct="1">
              <a:buFontTx/>
              <a:buNone/>
              <a:defRPr/>
            </a:pPr>
            <a:r>
              <a:rPr lang="fr-FR" altLang="nl-BE" sz="3600" i="1" dirty="0"/>
              <a:t>Restez fidèle à vous-même !</a:t>
            </a:r>
          </a:p>
        </p:txBody>
      </p:sp>
    </p:spTree>
    <p:extLst>
      <p:ext uri="{BB962C8B-B14F-4D97-AF65-F5344CB8AC3E}">
        <p14:creationId xmlns:p14="http://schemas.microsoft.com/office/powerpoint/2010/main" val="32628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fr-FR" dirty="0"/>
              <a:t>Introduire un orateur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79713" y="2564904"/>
            <a:ext cx="6192688" cy="41148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sz="3200" dirty="0"/>
              <a:t>-  Son nom (prononciation !)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sz="3200" dirty="0"/>
              <a:t>-  Titre / Sujet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sz="3200" dirty="0"/>
              <a:t>-  Fonction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sz="3200" dirty="0"/>
              <a:t>-  Mérites / diplômes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altLang="nl-BE" sz="3200" dirty="0"/>
              <a:t>Possibilité de discussion</a:t>
            </a:r>
            <a:br>
              <a:rPr lang="fr-FR" altLang="nl-BE" sz="3200" dirty="0"/>
            </a:br>
            <a:r>
              <a:rPr lang="fr-FR" altLang="nl-BE" sz="3200" dirty="0"/>
              <a:t>/ questions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nl-NL" altLang="nl-BE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680716" cy="23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619672" y="1381790"/>
            <a:ext cx="7772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eaLnBrk="1" hangingPunct="1">
              <a:buFontTx/>
              <a:buNone/>
            </a:pPr>
            <a:r>
              <a:rPr lang="fr-FR" altLang="nl-BE" sz="3200" dirty="0">
                <a:solidFill>
                  <a:srgbClr val="2F2B20"/>
                </a:solidFill>
                <a:latin typeface="Arial" charset="0"/>
              </a:rPr>
              <a:t>-  Ne lui coupe</a:t>
            </a:r>
            <a:r>
              <a:rPr lang="fr-BE" altLang="nl-BE" sz="3200" dirty="0">
                <a:solidFill>
                  <a:srgbClr val="2F2B20"/>
                </a:solidFill>
                <a:latin typeface="Arial" charset="0"/>
              </a:rPr>
              <a:t>z</a:t>
            </a:r>
            <a:r>
              <a:rPr lang="fr-FR" altLang="nl-BE" sz="3200" dirty="0">
                <a:solidFill>
                  <a:srgbClr val="2F2B20"/>
                </a:solidFill>
                <a:latin typeface="Arial" charset="0"/>
              </a:rPr>
              <a:t> pas l’herbe ….</a:t>
            </a:r>
          </a:p>
          <a:p>
            <a:pPr lvl="2" eaLnBrk="1" hangingPunct="1">
              <a:buFontTx/>
              <a:buNone/>
            </a:pPr>
            <a:r>
              <a:rPr lang="fr-FR" altLang="nl-BE" sz="3200" dirty="0">
                <a:solidFill>
                  <a:srgbClr val="2F2B20"/>
                </a:solidFill>
                <a:latin typeface="Arial" charset="0"/>
              </a:rPr>
              <a:t>-  Info erronée</a:t>
            </a:r>
          </a:p>
          <a:p>
            <a:pPr lvl="2" eaLnBrk="1" hangingPunct="1">
              <a:buFontTx/>
              <a:buNone/>
            </a:pPr>
            <a:r>
              <a:rPr lang="fr-FR" altLang="nl-BE" sz="3200" dirty="0">
                <a:solidFill>
                  <a:srgbClr val="2F2B20"/>
                </a:solidFill>
                <a:latin typeface="Arial" charset="0"/>
              </a:rPr>
              <a:t>-  Porter aux nues</a:t>
            </a:r>
          </a:p>
          <a:p>
            <a:pPr eaLnBrk="1" hangingPunct="1">
              <a:buFontTx/>
              <a:buNone/>
            </a:pPr>
            <a:endParaRPr lang="fr-FR" altLang="nl-BE" dirty="0">
              <a:solidFill>
                <a:srgbClr val="2F2B2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		</a:t>
            </a:r>
            <a:endParaRPr lang="nl-NL" altLang="nl-BE" dirty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675E47"/>
                </a:solidFill>
              </a:rPr>
              <a:t>Introduire un orateur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8077"/>
            <a:ext cx="1828800" cy="1828800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1331640" y="3933056"/>
            <a:ext cx="6649577" cy="2384975"/>
            <a:chOff x="1331640" y="3933056"/>
            <a:chExt cx="6649577" cy="2384975"/>
          </a:xfrm>
        </p:grpSpPr>
        <p:sp>
          <p:nvSpPr>
            <p:cNvPr id="3" name="Tekstvak 2"/>
            <p:cNvSpPr txBox="1"/>
            <p:nvPr/>
          </p:nvSpPr>
          <p:spPr>
            <a:xfrm>
              <a:off x="1331640" y="5733256"/>
              <a:ext cx="66495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altLang="nl-BE" dirty="0">
                  <a:solidFill>
                    <a:srgbClr val="FF0000"/>
                  </a:solidFill>
                </a:rPr>
                <a:t>Informez-vous auprès de l’orateur !</a:t>
              </a:r>
              <a:r>
                <a:rPr lang="nl-BE" altLang="nl-BE" dirty="0">
                  <a:solidFill>
                    <a:srgbClr val="FF0000"/>
                  </a:solidFill>
                </a:rPr>
                <a:t> </a:t>
              </a:r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933056"/>
              <a:ext cx="2730917" cy="1535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9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nl-BE" altLang="nl-BE" dirty="0" err="1"/>
              <a:t>L’apprentissage</a:t>
            </a:r>
            <a:r>
              <a:rPr lang="nl-BE" altLang="nl-BE" dirty="0"/>
              <a:t> </a:t>
            </a:r>
            <a:r>
              <a:rPr lang="nl-BE" altLang="nl-BE" dirty="0" err="1"/>
              <a:t>sur</a:t>
            </a:r>
            <a:r>
              <a:rPr lang="nl-BE" altLang="nl-BE" dirty="0"/>
              <a:t> </a:t>
            </a:r>
            <a:r>
              <a:rPr lang="nl-BE" altLang="nl-BE" dirty="0" err="1"/>
              <a:t>le</a:t>
            </a:r>
            <a:r>
              <a:rPr lang="nl-BE" altLang="nl-BE" dirty="0"/>
              <a:t> tas</a:t>
            </a:r>
            <a:endParaRPr lang="en-GB" altLang="nl-B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2133600"/>
            <a:ext cx="8893175" cy="37957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fr-FR" altLang="nl-BE" sz="2400" u="sng" dirty="0"/>
              <a:t>Tâche</a:t>
            </a:r>
            <a:r>
              <a:rPr lang="fr-FR" altLang="nl-BE" sz="2400" dirty="0"/>
              <a:t>: Vous préparez une courte présentation - sujet :</a:t>
            </a:r>
          </a:p>
          <a:p>
            <a:pPr marL="0" indent="0" eaLnBrk="1" hangingPunct="1">
              <a:buFontTx/>
              <a:buNone/>
              <a:defRPr/>
            </a:pPr>
            <a:endParaRPr lang="fr-FR" altLang="nl-BE" sz="900" dirty="0"/>
          </a:p>
          <a:p>
            <a:pPr marL="0" indent="0" algn="ctr" eaLnBrk="1" hangingPunct="1">
              <a:buFontTx/>
              <a:buNone/>
              <a:defRPr/>
            </a:pPr>
            <a:r>
              <a:rPr lang="fr-FR" altLang="nl-BE" sz="2400" b="1" dirty="0"/>
              <a:t>« Que signifie la présidence d’un Rotary club pour moi ? »</a:t>
            </a:r>
          </a:p>
          <a:p>
            <a:pPr marL="0" indent="0" algn="ctr" eaLnBrk="1" hangingPunct="1">
              <a:buFontTx/>
              <a:buNone/>
              <a:defRPr/>
            </a:pPr>
            <a:endParaRPr lang="fr-FR" altLang="nl-BE" sz="2400" b="1" dirty="0"/>
          </a:p>
          <a:p>
            <a:pPr marL="0" indent="0" eaLnBrk="1" hangingPunct="1">
              <a:buFontTx/>
              <a:buNone/>
              <a:defRPr/>
            </a:pPr>
            <a:endParaRPr lang="fr-FR" altLang="nl-BE" sz="800" dirty="0"/>
          </a:p>
          <a:p>
            <a:pPr marL="0" indent="0" eaLnBrk="1" hangingPunct="1">
              <a:buFontTx/>
              <a:buNone/>
              <a:defRPr/>
            </a:pPr>
            <a:r>
              <a:rPr lang="fr-FR" altLang="nl-BE" sz="2400" dirty="0"/>
              <a:t>Durée de la présentation: 		+/- 1 minute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altLang="nl-BE" sz="2400" dirty="0"/>
              <a:t>Temps de préparation : 	   	3 minutes</a:t>
            </a:r>
          </a:p>
          <a:p>
            <a:pPr marL="0" indent="0" eaLnBrk="1" hangingPunct="1">
              <a:buFontTx/>
              <a:buNone/>
              <a:defRPr/>
            </a:pPr>
            <a:endParaRPr lang="fr-FR" altLang="nl-BE" sz="1400" dirty="0"/>
          </a:p>
          <a:p>
            <a:pPr marL="0" indent="0" eaLnBrk="1" hangingPunct="1">
              <a:buFontTx/>
              <a:buNone/>
              <a:defRPr/>
            </a:pPr>
            <a:r>
              <a:rPr lang="fr-FR" altLang="nl-BE" sz="2400" dirty="0"/>
              <a:t>Le sort désignera 4 personnes qui feront  leur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0687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fr-FR" dirty="0"/>
              <a:t>Remercier l’orateur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2776"/>
            <a:ext cx="8064896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nl-BE" sz="2800" dirty="0"/>
              <a:t>Conclure la  discussion/ les questions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nl-BE" sz="2800" dirty="0"/>
              <a:t>Remercier pour :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sz="2800" dirty="0"/>
              <a:t>-  Les nouvelles visions qu’il a apporté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sz="2800" dirty="0"/>
              <a:t>- L’importance de son discours pour l’organisation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nl-BE" sz="2800" dirty="0"/>
              <a:t>Répéter des idées/ mots clés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nl-BE" sz="2800" dirty="0"/>
              <a:t>Une appréciation qualitative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nl-BE" sz="2800" dirty="0"/>
              <a:t>Souhaiter un bon retour à la maison</a:t>
            </a:r>
          </a:p>
        </p:txBody>
      </p:sp>
    </p:spTree>
    <p:extLst>
      <p:ext uri="{BB962C8B-B14F-4D97-AF65-F5344CB8AC3E}">
        <p14:creationId xmlns:p14="http://schemas.microsoft.com/office/powerpoint/2010/main" val="41139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77724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fr-FR" altLang="nl-BE" dirty="0"/>
              <a:t>Une bonne présentation</a:t>
            </a:r>
            <a:r>
              <a:rPr lang="nl-BE" altLang="nl-BE" dirty="0"/>
              <a:t> </a:t>
            </a:r>
            <a:endParaRPr lang="nl-NL" altLang="nl-BE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nl-BE" dirty="0">
                <a:latin typeface="Arial" charset="0"/>
              </a:rPr>
              <a:t>Réussie spontanément</a:t>
            </a:r>
          </a:p>
          <a:p>
            <a:pPr eaLnBrk="1" hangingPunct="1">
              <a:defRPr/>
            </a:pPr>
            <a:r>
              <a:rPr lang="fr-FR" altLang="nl-BE" dirty="0">
                <a:latin typeface="Arial" charset="0"/>
              </a:rPr>
              <a:t>Terminologie “passionnant” “clair” “éducatif”</a:t>
            </a:r>
          </a:p>
          <a:p>
            <a:pPr eaLnBrk="1" hangingPunct="1">
              <a:defRPr/>
            </a:pPr>
            <a:endParaRPr lang="fr-FR" altLang="nl-B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3213100"/>
            <a:ext cx="7772400" cy="3048000"/>
            <a:chOff x="432" y="1776"/>
            <a:chExt cx="4896" cy="1920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432" y="1776"/>
              <a:ext cx="48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 eaLnBrk="0" hangingPunct="0">
                <a:defRPr sz="3200"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altLang="nl-BE" sz="4600" spc="-100" dirty="0">
                  <a:solidFill>
                    <a:srgbClr val="675E47"/>
                  </a:solidFill>
                  <a:latin typeface="Cambria"/>
                  <a:ea typeface="+mj-ea"/>
                  <a:cs typeface="+mj-cs"/>
                </a:rPr>
                <a:t>Une mauvaise présentation</a:t>
              </a:r>
            </a:p>
          </p:txBody>
        </p:sp>
        <p:sp>
          <p:nvSpPr>
            <p:cNvPr id="30729" name="Rectangle 6"/>
            <p:cNvSpPr>
              <a:spLocks noChangeArrowheads="1"/>
            </p:cNvSpPr>
            <p:nvPr/>
          </p:nvSpPr>
          <p:spPr bwMode="auto">
            <a:xfrm>
              <a:off x="432" y="2448"/>
              <a:ext cx="489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nl-BE" dirty="0">
                  <a:solidFill>
                    <a:srgbClr val="2F2B20"/>
                  </a:solidFill>
                  <a:latin typeface="Arial" charset="0"/>
                </a:rPr>
                <a:t>‘Merci de votre explication’ …</a:t>
              </a:r>
            </a:p>
            <a:p>
              <a:pPr eaLnBrk="1" hangingPunct="1"/>
              <a:r>
                <a:rPr lang="fr-FR" altLang="nl-BE" dirty="0">
                  <a:solidFill>
                    <a:srgbClr val="2F2B20"/>
                  </a:solidFill>
                  <a:latin typeface="Arial" charset="0"/>
                </a:rPr>
                <a:t>‘Ceci nous fait réfléchir</a:t>
              </a:r>
              <a:r>
                <a:rPr lang="nl-BE" altLang="nl-BE" dirty="0">
                  <a:solidFill>
                    <a:srgbClr val="2F2B20"/>
                  </a:solidFill>
                  <a:latin typeface="Arial" charset="0"/>
                </a:rPr>
                <a:t> ‘….</a:t>
              </a:r>
            </a:p>
            <a:p>
              <a:pPr eaLnBrk="1" hangingPunct="1"/>
              <a:endParaRPr lang="nl-NL" altLang="nl-BE" dirty="0">
                <a:solidFill>
                  <a:srgbClr val="2F2B2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Comment</a:t>
            </a:r>
            <a:r>
              <a:rPr lang="nl-BE" dirty="0"/>
              <a:t> </a:t>
            </a:r>
            <a:r>
              <a:rPr lang="nl-BE" dirty="0" err="1"/>
              <a:t>gérer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temps</a:t>
            </a:r>
            <a:r>
              <a:rPr lang="nl-BE" dirty="0"/>
              <a:t>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Bien</a:t>
            </a:r>
            <a:r>
              <a:rPr lang="nl-BE" dirty="0"/>
              <a:t> </a:t>
            </a:r>
            <a:r>
              <a:rPr lang="nl-BE" dirty="0" err="1"/>
              <a:t>informer</a:t>
            </a:r>
            <a:r>
              <a:rPr lang="nl-BE" dirty="0"/>
              <a:t> à </a:t>
            </a:r>
            <a:r>
              <a:rPr lang="nl-BE" dirty="0" err="1"/>
              <a:t>l’avance</a:t>
            </a:r>
            <a:endParaRPr lang="nl-BE" dirty="0"/>
          </a:p>
          <a:p>
            <a:r>
              <a:rPr lang="nl-BE" dirty="0" err="1"/>
              <a:t>Signal</a:t>
            </a:r>
            <a:r>
              <a:rPr lang="nl-BE" dirty="0"/>
              <a:t> </a:t>
            </a:r>
            <a:r>
              <a:rPr lang="nl-BE" dirty="0" err="1"/>
              <a:t>entretemps</a:t>
            </a:r>
            <a:endParaRPr lang="nl-BE" dirty="0"/>
          </a:p>
          <a:p>
            <a:r>
              <a:rPr lang="nl-BE" dirty="0"/>
              <a:t>La finale…</a:t>
            </a:r>
            <a:br>
              <a:rPr lang="nl-BE" dirty="0"/>
            </a:br>
            <a:endParaRPr lang="nl-BE" dirty="0"/>
          </a:p>
          <a:p>
            <a:r>
              <a:rPr lang="nl-BE" dirty="0"/>
              <a:t>En </a:t>
            </a:r>
            <a:r>
              <a:rPr lang="nl-BE" dirty="0" err="1"/>
              <a:t>urgence</a:t>
            </a:r>
            <a:r>
              <a:rPr lang="nl-BE" dirty="0"/>
              <a:t>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349188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nl-BE" dirty="0"/>
              <a:t>Hommage</a:t>
            </a:r>
            <a:endParaRPr lang="nl-NL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39750" y="1484313"/>
            <a:ext cx="6337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fr-FR" sz="3200" i="1" dirty="0">
                <a:solidFill>
                  <a:srgbClr val="2F2B20"/>
                </a:solidFill>
              </a:rPr>
              <a:t>Fonction </a:t>
            </a:r>
          </a:p>
          <a:p>
            <a:pPr lvl="1">
              <a:spcBef>
                <a:spcPct val="50000"/>
              </a:spcBef>
              <a:defRPr/>
            </a:pPr>
            <a:r>
              <a:rPr lang="fr-FR" sz="3200" i="1" dirty="0">
                <a:solidFill>
                  <a:srgbClr val="2F2B20"/>
                </a:solidFill>
              </a:rPr>
              <a:t>	  Faits </a:t>
            </a:r>
          </a:p>
          <a:p>
            <a:pPr lvl="1">
              <a:spcBef>
                <a:spcPct val="50000"/>
              </a:spcBef>
              <a:defRPr/>
            </a:pPr>
            <a:r>
              <a:rPr lang="fr-FR" sz="3200" i="1" dirty="0">
                <a:solidFill>
                  <a:srgbClr val="2F2B20"/>
                </a:solidFill>
              </a:rPr>
              <a:t>		L’homme</a:t>
            </a:r>
          </a:p>
          <a:p>
            <a:pPr lvl="1">
              <a:spcBef>
                <a:spcPct val="50000"/>
              </a:spcBef>
              <a:defRPr/>
            </a:pPr>
            <a:r>
              <a:rPr lang="fr-FR" sz="3200" i="1" dirty="0">
                <a:solidFill>
                  <a:srgbClr val="2F2B20"/>
                </a:solidFill>
              </a:rPr>
              <a:t>			Hommage</a:t>
            </a:r>
          </a:p>
          <a:p>
            <a:pPr lvl="1">
              <a:spcBef>
                <a:spcPct val="50000"/>
              </a:spcBef>
              <a:defRPr/>
            </a:pPr>
            <a:r>
              <a:rPr lang="fr-FR" sz="3200" i="1" dirty="0">
                <a:solidFill>
                  <a:srgbClr val="2F2B20"/>
                </a:solidFill>
              </a:rPr>
              <a:t>				Cadeau</a:t>
            </a:r>
          </a:p>
          <a:p>
            <a:pPr lvl="1">
              <a:spcBef>
                <a:spcPct val="50000"/>
              </a:spcBef>
              <a:defRPr/>
            </a:pPr>
            <a:r>
              <a:rPr lang="fr-FR" sz="3200" i="1" dirty="0">
                <a:solidFill>
                  <a:srgbClr val="2F2B20"/>
                </a:solidFill>
              </a:rPr>
              <a:t>					</a:t>
            </a:r>
            <a:r>
              <a:rPr lang="fr-FR" sz="3200" i="1" dirty="0" err="1">
                <a:solidFill>
                  <a:srgbClr val="2F2B20"/>
                </a:solidFill>
              </a:rPr>
              <a:t>Voeux</a:t>
            </a:r>
            <a:endParaRPr lang="fr-FR" sz="3200" i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fr-FR" altLang="nl-BE" dirty="0"/>
              <a:t>Oraison Funèbre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nl-BE" sz="3200" dirty="0"/>
              <a:t>Principes :</a:t>
            </a:r>
          </a:p>
          <a:p>
            <a:pPr lvl="1">
              <a:defRPr/>
            </a:pPr>
            <a:r>
              <a:rPr lang="fr-FR" altLang="nl-BE" sz="3000" dirty="0"/>
              <a:t>Lire</a:t>
            </a:r>
          </a:p>
          <a:p>
            <a:pPr lvl="1">
              <a:defRPr/>
            </a:pPr>
            <a:r>
              <a:rPr lang="fr-FR" altLang="nl-BE" sz="3200" dirty="0"/>
              <a:t>Bref</a:t>
            </a:r>
          </a:p>
          <a:p>
            <a:pPr lvl="1">
              <a:defRPr/>
            </a:pPr>
            <a:r>
              <a:rPr lang="fr-FR" altLang="nl-BE" sz="3200" dirty="0"/>
              <a:t>Pas de gaffes</a:t>
            </a:r>
          </a:p>
          <a:p>
            <a:pPr lvl="1">
              <a:defRPr/>
            </a:pPr>
            <a:r>
              <a:rPr lang="fr-FR" altLang="nl-BE" sz="3200" dirty="0"/>
              <a:t>Dites ce qui est vrai, mais pas toujours toute la vérité…. !</a:t>
            </a:r>
          </a:p>
        </p:txBody>
      </p:sp>
    </p:spTree>
    <p:extLst>
      <p:ext uri="{BB962C8B-B14F-4D97-AF65-F5344CB8AC3E}">
        <p14:creationId xmlns:p14="http://schemas.microsoft.com/office/powerpoint/2010/main" val="24788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79512" y="1334663"/>
            <a:ext cx="792480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85800" indent="-228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  </a:t>
            </a:r>
            <a:r>
              <a:rPr lang="fr-FR" altLang="nl-BE" dirty="0">
                <a:solidFill>
                  <a:srgbClr val="2F2B20"/>
                </a:solidFill>
                <a:latin typeface="Calibri"/>
              </a:rPr>
              <a:t>Concrètement :</a:t>
            </a:r>
            <a:br>
              <a:rPr lang="fr-FR" altLang="nl-BE" dirty="0">
                <a:solidFill>
                  <a:srgbClr val="2F2B20"/>
                </a:solidFill>
                <a:latin typeface="Calibri"/>
              </a:rPr>
            </a:br>
            <a:endParaRPr lang="fr-FR" altLang="nl-BE" dirty="0">
              <a:solidFill>
                <a:srgbClr val="2F2B20"/>
              </a:solidFill>
              <a:latin typeface="Calibri"/>
            </a:endParaRPr>
          </a:p>
          <a:p>
            <a:pPr marL="971550" lvl="1" indent="-228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nl-BE" sz="3200" dirty="0">
                <a:solidFill>
                  <a:srgbClr val="2F2B20"/>
                </a:solidFill>
                <a:latin typeface="Calibri"/>
              </a:rPr>
              <a:t>Quelle est la signification du défunt pour le Rotary ?</a:t>
            </a:r>
            <a:br>
              <a:rPr lang="fr-FR" altLang="nl-BE" sz="3200" dirty="0">
                <a:solidFill>
                  <a:srgbClr val="2F2B20"/>
                </a:solidFill>
                <a:latin typeface="Calibri"/>
              </a:rPr>
            </a:br>
            <a:endParaRPr lang="fr-FR" altLang="nl-BE" sz="3200" dirty="0">
              <a:solidFill>
                <a:srgbClr val="2F2B20"/>
              </a:solidFill>
              <a:latin typeface="Calibri"/>
            </a:endParaRPr>
          </a:p>
          <a:p>
            <a:pPr marL="971550" lvl="1" indent="-228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nl-BE" sz="3200" dirty="0">
                <a:solidFill>
                  <a:srgbClr val="2F2B20"/>
                </a:solidFill>
                <a:latin typeface="Calibri"/>
              </a:rPr>
              <a:t>Indiquer quelque chose de sympa sur sa personnalité</a:t>
            </a:r>
            <a:br>
              <a:rPr lang="fr-FR" altLang="nl-BE" sz="3200" dirty="0">
                <a:solidFill>
                  <a:srgbClr val="2F2B20"/>
                </a:solidFill>
                <a:latin typeface="Calibri"/>
              </a:rPr>
            </a:br>
            <a:endParaRPr lang="fr-FR" altLang="nl-BE" sz="3200" dirty="0">
              <a:solidFill>
                <a:srgbClr val="2F2B20"/>
              </a:solidFill>
              <a:latin typeface="Calibri"/>
            </a:endParaRPr>
          </a:p>
          <a:p>
            <a:pPr marL="971550" lvl="1" indent="-2286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altLang="nl-BE" sz="3200" dirty="0">
                <a:solidFill>
                  <a:srgbClr val="2F2B20"/>
                </a:solidFill>
                <a:latin typeface="Calibri"/>
              </a:rPr>
              <a:t>Présenter vos condoléances à la famille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altLang="nl-BE" dirty="0">
                <a:solidFill>
                  <a:srgbClr val="675E47"/>
                </a:solidFill>
              </a:rPr>
              <a:t>Oraison Funèbre</a:t>
            </a:r>
          </a:p>
        </p:txBody>
      </p:sp>
    </p:spTree>
    <p:extLst>
      <p:ext uri="{BB962C8B-B14F-4D97-AF65-F5344CB8AC3E}">
        <p14:creationId xmlns:p14="http://schemas.microsoft.com/office/powerpoint/2010/main" val="785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fr-FR" sz="4800" dirty="0">
                <a:solidFill>
                  <a:schemeClr val="tx1"/>
                </a:solidFill>
              </a:rPr>
              <a:t>Improviser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nl-BE" sz="2800" dirty="0">
                <a:solidFill>
                  <a:srgbClr val="FF0000"/>
                </a:solidFill>
              </a:rPr>
              <a:t>Soyez bref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nl-BE" sz="3200" dirty="0"/>
              <a:t>Utilisez des phrases courtes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nl-BE" sz="3200" b="1" dirty="0"/>
              <a:t>Structure</a:t>
            </a:r>
            <a:r>
              <a:rPr lang="fr-FR" altLang="nl-BE" sz="3200" dirty="0"/>
              <a:t> : A – B – C</a:t>
            </a:r>
            <a:br>
              <a:rPr lang="fr-FR" altLang="nl-BE" sz="3200" dirty="0"/>
            </a:br>
            <a:endParaRPr lang="fr-FR" altLang="nl-BE" sz="32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sz="2400" dirty="0"/>
              <a:t>              </a:t>
            </a:r>
            <a:r>
              <a:rPr lang="fr-FR" altLang="nl-BE" sz="2400" u="sng" dirty="0"/>
              <a:t>A    	                         B    			          C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dirty="0"/>
              <a:t>1. problème		cause	    		 solution(s)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dirty="0"/>
              <a:t>2. hier			aujourd’hui	  	 demain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dirty="0"/>
              <a:t>3. avantages		préjudices	   	 conclusion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dirty="0"/>
              <a:t>4. faits	  		causes	    	 	 effets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fr-FR" altLang="nl-BE" dirty="0"/>
              <a:t>5. raconter			raconter	    	 	raconter</a:t>
            </a:r>
          </a:p>
        </p:txBody>
      </p:sp>
    </p:spTree>
    <p:extLst>
      <p:ext uri="{BB962C8B-B14F-4D97-AF65-F5344CB8AC3E}">
        <p14:creationId xmlns:p14="http://schemas.microsoft.com/office/powerpoint/2010/main" val="31315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800" dirty="0">
                <a:solidFill>
                  <a:srgbClr val="2F2B20"/>
                </a:solidFill>
              </a:rPr>
              <a:t>Conclusion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07504" y="2205036"/>
            <a:ext cx="8218487" cy="280352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Une présentation verbale n’est pas – uniquement - une question de talent</a:t>
            </a:r>
          </a:p>
        </p:txBody>
      </p:sp>
    </p:spTree>
    <p:extLst>
      <p:ext uri="{BB962C8B-B14F-4D97-AF65-F5344CB8AC3E}">
        <p14:creationId xmlns:p14="http://schemas.microsoft.com/office/powerpoint/2010/main" val="11421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609600" y="457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Un manque de talent peut largement être compensé par</a:t>
            </a:r>
            <a:r>
              <a:rPr lang="nl-BE" altLang="nl-BE" dirty="0">
                <a:solidFill>
                  <a:srgbClr val="2F2B20"/>
                </a:solidFill>
                <a:latin typeface="Arial" charset="0"/>
              </a:rPr>
              <a:t> :</a:t>
            </a:r>
            <a:endParaRPr lang="nl-NL" altLang="nl-BE" dirty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609600" y="1603375"/>
            <a:ext cx="6477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 Exercices </a:t>
            </a:r>
            <a:r>
              <a:rPr lang="fr-FR" altLang="nl-BE" dirty="0" err="1">
                <a:solidFill>
                  <a:srgbClr val="2F2B20"/>
                </a:solidFill>
                <a:latin typeface="Arial" charset="0"/>
              </a:rPr>
              <a:t>réguli</a:t>
            </a:r>
            <a:r>
              <a:rPr lang="fr-BE" altLang="nl-BE" dirty="0">
                <a:solidFill>
                  <a:srgbClr val="2F2B20"/>
                </a:solidFill>
                <a:latin typeface="Arial" charset="0"/>
              </a:rPr>
              <a:t>e</a:t>
            </a:r>
            <a:r>
              <a:rPr lang="fr-FR" altLang="nl-BE" dirty="0" err="1">
                <a:solidFill>
                  <a:srgbClr val="2F2B20"/>
                </a:solidFill>
                <a:latin typeface="Arial" charset="0"/>
              </a:rPr>
              <a:t>rs</a:t>
            </a:r>
            <a:endParaRPr lang="fr-FR" altLang="nl-BE" dirty="0">
              <a:solidFill>
                <a:srgbClr val="2F2B2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 Une préparation pointue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FR" altLang="nl-BE" dirty="0">
                <a:solidFill>
                  <a:srgbClr val="2F2B20"/>
                </a:solidFill>
                <a:latin typeface="Arial" charset="0"/>
              </a:rPr>
              <a:t> Un coaching professionnel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755650" y="5229225"/>
            <a:ext cx="7602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nl-BE" b="1" u="sng">
                <a:solidFill>
                  <a:srgbClr val="2F2B20"/>
                </a:solidFill>
                <a:latin typeface="Arial" charset="0"/>
              </a:rPr>
              <a:t>Le faire</a:t>
            </a:r>
            <a:r>
              <a:rPr lang="fr-FR" altLang="nl-BE">
                <a:solidFill>
                  <a:srgbClr val="2F2B20"/>
                </a:solidFill>
                <a:latin typeface="Arial" charset="0"/>
              </a:rPr>
              <a:t>, évaluer et accepter un coaching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609600" y="3717032"/>
            <a:ext cx="7346776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fr-FR" altLang="nl-B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C’est en forgeant qu’on devient forgeron !</a:t>
            </a:r>
            <a:endParaRPr lang="fr-FR" altLang="nl-B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09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4800" dirty="0"/>
              <a:t>Enfin…..</a:t>
            </a:r>
            <a:endParaRPr lang="nl-NL" altLang="nl-BE" sz="4800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611687"/>
          </a:xfrm>
        </p:spPr>
        <p:txBody>
          <a:bodyPr/>
          <a:lstStyle/>
          <a:p>
            <a:pPr>
              <a:buFontTx/>
              <a:buNone/>
            </a:pPr>
            <a:r>
              <a:rPr lang="nl-BE" altLang="nl-BE" dirty="0"/>
              <a:t>“</a:t>
            </a:r>
            <a:r>
              <a:rPr lang="nl-BE" altLang="nl-BE" sz="3600" dirty="0" err="1"/>
              <a:t>If</a:t>
            </a:r>
            <a:r>
              <a:rPr lang="nl-BE" altLang="nl-BE" sz="3600" dirty="0"/>
              <a:t> </a:t>
            </a:r>
            <a:r>
              <a:rPr lang="nl-BE" altLang="nl-BE" sz="3600" dirty="0" err="1"/>
              <a:t>you</a:t>
            </a:r>
            <a:r>
              <a:rPr lang="nl-BE" altLang="nl-BE" sz="3600" dirty="0"/>
              <a:t> want </a:t>
            </a:r>
            <a:r>
              <a:rPr lang="nl-BE" altLang="nl-BE" sz="3600" dirty="0" err="1"/>
              <a:t>to</a:t>
            </a:r>
            <a:r>
              <a:rPr lang="nl-BE" altLang="nl-BE" sz="3600" dirty="0"/>
              <a:t> make a </a:t>
            </a:r>
            <a:r>
              <a:rPr lang="nl-BE" altLang="nl-BE" sz="3600" dirty="0" err="1"/>
              <a:t>good</a:t>
            </a:r>
            <a:r>
              <a:rPr lang="nl-BE" altLang="nl-BE" sz="3600" dirty="0"/>
              <a:t> speech : </a:t>
            </a:r>
          </a:p>
          <a:p>
            <a:pPr>
              <a:buFontTx/>
              <a:buNone/>
            </a:pPr>
            <a:r>
              <a:rPr lang="nl-BE" altLang="nl-BE" sz="3600" dirty="0"/>
              <a:t>stand up, </a:t>
            </a:r>
            <a:r>
              <a:rPr lang="nl-BE" altLang="nl-BE" sz="3600" dirty="0" err="1"/>
              <a:t>so</a:t>
            </a:r>
            <a:r>
              <a:rPr lang="nl-BE" altLang="nl-BE" sz="3600" dirty="0"/>
              <a:t> </a:t>
            </a:r>
            <a:r>
              <a:rPr lang="nl-BE" altLang="nl-BE" sz="3600" dirty="0" err="1"/>
              <a:t>that</a:t>
            </a:r>
            <a:r>
              <a:rPr lang="nl-BE" altLang="nl-BE" sz="3600" dirty="0"/>
              <a:t> </a:t>
            </a:r>
            <a:r>
              <a:rPr lang="nl-BE" altLang="nl-BE" sz="3600" dirty="0" err="1"/>
              <a:t>you</a:t>
            </a:r>
            <a:r>
              <a:rPr lang="nl-BE" altLang="nl-BE" sz="3600" dirty="0"/>
              <a:t> </a:t>
            </a:r>
            <a:r>
              <a:rPr lang="nl-BE" altLang="nl-BE" sz="3600" dirty="0" err="1"/>
              <a:t>can</a:t>
            </a:r>
            <a:r>
              <a:rPr lang="nl-BE" altLang="nl-BE" sz="3600" dirty="0"/>
              <a:t> </a:t>
            </a:r>
            <a:r>
              <a:rPr lang="nl-BE" altLang="nl-BE" sz="3600" dirty="0" err="1"/>
              <a:t>be</a:t>
            </a:r>
            <a:r>
              <a:rPr lang="nl-BE" altLang="nl-BE" sz="3600" dirty="0"/>
              <a:t> </a:t>
            </a:r>
            <a:r>
              <a:rPr lang="nl-BE" altLang="nl-BE" sz="3600" dirty="0" err="1"/>
              <a:t>seen</a:t>
            </a:r>
            <a:r>
              <a:rPr lang="nl-BE" altLang="nl-BE" sz="3600" dirty="0"/>
              <a:t>!</a:t>
            </a:r>
          </a:p>
          <a:p>
            <a:pPr>
              <a:buFontTx/>
              <a:buNone/>
            </a:pPr>
            <a:r>
              <a:rPr lang="nl-BE" altLang="nl-BE" sz="3600" dirty="0" err="1"/>
              <a:t>Speak</a:t>
            </a:r>
            <a:r>
              <a:rPr lang="nl-BE" altLang="nl-BE" sz="3600" dirty="0"/>
              <a:t> up, </a:t>
            </a:r>
            <a:r>
              <a:rPr lang="nl-BE" altLang="nl-BE" sz="3600" dirty="0" err="1"/>
              <a:t>loud</a:t>
            </a:r>
            <a:r>
              <a:rPr lang="nl-BE" altLang="nl-BE" sz="3600" dirty="0"/>
              <a:t> </a:t>
            </a:r>
            <a:r>
              <a:rPr lang="nl-BE" altLang="nl-BE" sz="3600" dirty="0" err="1"/>
              <a:t>and</a:t>
            </a:r>
            <a:r>
              <a:rPr lang="nl-BE" altLang="nl-BE" sz="3600" dirty="0"/>
              <a:t> </a:t>
            </a:r>
            <a:r>
              <a:rPr lang="nl-BE" altLang="nl-BE" sz="3600" dirty="0" err="1"/>
              <a:t>clear</a:t>
            </a:r>
            <a:r>
              <a:rPr lang="nl-BE" altLang="nl-BE" sz="3600" dirty="0"/>
              <a:t>, </a:t>
            </a:r>
            <a:r>
              <a:rPr lang="nl-BE" altLang="nl-BE" sz="3600" dirty="0" err="1"/>
              <a:t>so</a:t>
            </a:r>
            <a:r>
              <a:rPr lang="nl-BE" altLang="nl-BE" sz="3600" dirty="0"/>
              <a:t> </a:t>
            </a:r>
            <a:r>
              <a:rPr lang="nl-BE" altLang="nl-BE" sz="3600" dirty="0" err="1"/>
              <a:t>that</a:t>
            </a:r>
            <a:r>
              <a:rPr lang="nl-BE" altLang="nl-BE" sz="3600" dirty="0"/>
              <a:t> </a:t>
            </a:r>
            <a:r>
              <a:rPr lang="nl-BE" altLang="nl-BE" sz="3600" dirty="0" err="1"/>
              <a:t>you</a:t>
            </a:r>
            <a:r>
              <a:rPr lang="nl-BE" altLang="nl-BE" sz="3600" dirty="0"/>
              <a:t> </a:t>
            </a:r>
            <a:r>
              <a:rPr lang="nl-BE" altLang="nl-BE" sz="3600" dirty="0" err="1"/>
              <a:t>can</a:t>
            </a:r>
            <a:r>
              <a:rPr lang="nl-BE" altLang="nl-BE" sz="3600" dirty="0"/>
              <a:t> </a:t>
            </a:r>
            <a:r>
              <a:rPr lang="nl-BE" altLang="nl-BE" sz="3600" dirty="0" err="1"/>
              <a:t>be</a:t>
            </a:r>
            <a:r>
              <a:rPr lang="nl-BE" altLang="nl-BE" sz="3600" dirty="0"/>
              <a:t> </a:t>
            </a:r>
            <a:r>
              <a:rPr lang="nl-BE" altLang="nl-BE" sz="3600" dirty="0" err="1"/>
              <a:t>heard</a:t>
            </a:r>
            <a:r>
              <a:rPr lang="nl-BE" altLang="nl-BE" sz="3600" dirty="0"/>
              <a:t>, </a:t>
            </a:r>
          </a:p>
          <a:p>
            <a:pPr>
              <a:buFontTx/>
              <a:buNone/>
            </a:pPr>
            <a:r>
              <a:rPr lang="nl-BE" altLang="nl-BE" sz="3600" dirty="0" err="1"/>
              <a:t>and</a:t>
            </a:r>
            <a:r>
              <a:rPr lang="nl-BE" altLang="nl-BE" sz="3600" dirty="0"/>
              <a:t> </a:t>
            </a:r>
            <a:r>
              <a:rPr lang="nl-BE" altLang="nl-BE" sz="3600" dirty="0" err="1"/>
              <a:t>shut</a:t>
            </a:r>
            <a:r>
              <a:rPr lang="nl-BE" altLang="nl-BE" sz="3600" dirty="0"/>
              <a:t> up </a:t>
            </a:r>
            <a:r>
              <a:rPr lang="nl-BE" altLang="nl-BE" sz="3600" dirty="0" err="1"/>
              <a:t>soon</a:t>
            </a:r>
            <a:r>
              <a:rPr lang="nl-BE" altLang="nl-BE" sz="3600" dirty="0"/>
              <a:t> </a:t>
            </a:r>
            <a:r>
              <a:rPr lang="nl-BE" altLang="nl-BE" sz="3600" dirty="0" err="1"/>
              <a:t>enough</a:t>
            </a:r>
            <a:r>
              <a:rPr lang="nl-BE" altLang="nl-BE" sz="3600" dirty="0"/>
              <a:t> </a:t>
            </a:r>
            <a:r>
              <a:rPr lang="nl-BE" altLang="nl-BE" sz="3600" dirty="0" err="1"/>
              <a:t>to</a:t>
            </a:r>
            <a:r>
              <a:rPr lang="nl-BE" altLang="nl-BE" sz="3600" dirty="0"/>
              <a:t> </a:t>
            </a:r>
            <a:r>
              <a:rPr lang="nl-BE" altLang="nl-BE" sz="3600" dirty="0" err="1"/>
              <a:t>stay</a:t>
            </a:r>
            <a:r>
              <a:rPr lang="nl-BE" altLang="nl-BE" sz="3600" dirty="0"/>
              <a:t> </a:t>
            </a:r>
            <a:r>
              <a:rPr lang="nl-BE" altLang="nl-BE" sz="3600" dirty="0" err="1"/>
              <a:t>interesting</a:t>
            </a:r>
            <a:r>
              <a:rPr lang="nl-BE" altLang="nl-BE" sz="3600" dirty="0"/>
              <a:t>!”</a:t>
            </a:r>
          </a:p>
          <a:p>
            <a:pPr>
              <a:buFontTx/>
              <a:buNone/>
            </a:pPr>
            <a:r>
              <a:rPr lang="nl-BE" altLang="nl-BE" sz="2800" dirty="0"/>
              <a:t>(</a:t>
            </a:r>
            <a:r>
              <a:rPr lang="nl-BE" altLang="nl-BE" sz="2800" dirty="0" err="1"/>
              <a:t>J.A.Gruwez</a:t>
            </a:r>
            <a:r>
              <a:rPr lang="nl-BE" altLang="nl-BE" sz="2800" dirty="0"/>
              <a:t>)</a:t>
            </a:r>
            <a:endParaRPr lang="nl-NL" altLang="nl-BE" sz="2800" dirty="0"/>
          </a:p>
        </p:txBody>
      </p:sp>
    </p:spTree>
    <p:extLst>
      <p:ext uri="{BB962C8B-B14F-4D97-AF65-F5344CB8AC3E}">
        <p14:creationId xmlns:p14="http://schemas.microsoft.com/office/powerpoint/2010/main" val="384271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00063" y="857250"/>
            <a:ext cx="8029575" cy="390525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/>
                </a:gradFill>
              </a14:hiddenFill>
            </a:ext>
          </a:extLst>
        </p:spPr>
        <p:txBody>
          <a:bodyPr anchor="b" anchorCtr="1"/>
          <a:lstStyle/>
          <a:p>
            <a:pPr eaLnBrk="1" hangingPunct="1">
              <a:defRPr/>
            </a:pPr>
            <a:r>
              <a:rPr lang="fr-FR" altLang="nl-BE" sz="7200" dirty="0">
                <a:solidFill>
                  <a:schemeClr val="tx1"/>
                </a:solidFill>
              </a:rPr>
              <a:t>Vos Pensées ?</a:t>
            </a:r>
            <a:br>
              <a:rPr lang="fr-FR" altLang="nl-BE" sz="7200" dirty="0">
                <a:solidFill>
                  <a:schemeClr val="tx1"/>
                </a:solidFill>
              </a:rPr>
            </a:br>
            <a:br>
              <a:rPr lang="fr-FR" altLang="nl-BE" sz="7200" dirty="0">
                <a:solidFill>
                  <a:schemeClr val="tx1"/>
                </a:solidFill>
              </a:rPr>
            </a:br>
            <a:r>
              <a:rPr lang="fr-FR" altLang="nl-BE" sz="7200" dirty="0">
                <a:solidFill>
                  <a:schemeClr val="tx1"/>
                </a:solidFill>
              </a:rPr>
              <a:t>Vos Sentiments ?</a:t>
            </a:r>
          </a:p>
        </p:txBody>
      </p:sp>
    </p:spTree>
    <p:extLst>
      <p:ext uri="{BB962C8B-B14F-4D97-AF65-F5344CB8AC3E}">
        <p14:creationId xmlns:p14="http://schemas.microsoft.com/office/powerpoint/2010/main" val="28727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81000" y="6096000"/>
            <a:ext cx="8458200" cy="576263"/>
            <a:chOff x="240" y="3840"/>
            <a:chExt cx="5328" cy="363"/>
          </a:xfrm>
        </p:grpSpPr>
        <p:sp>
          <p:nvSpPr>
            <p:cNvPr id="37893" name="Line 3"/>
            <p:cNvSpPr>
              <a:spLocks noChangeShapeType="1"/>
            </p:cNvSpPr>
            <p:nvPr/>
          </p:nvSpPr>
          <p:spPr bwMode="auto">
            <a:xfrm>
              <a:off x="240" y="3840"/>
              <a:ext cx="532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>
                <a:solidFill>
                  <a:srgbClr val="2F2B20"/>
                </a:solidFill>
              </a:endParaRPr>
            </a:p>
          </p:txBody>
        </p:sp>
        <p:pic>
          <p:nvPicPr>
            <p:cNvPr id="37894" name="Picture 4" descr="ps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88"/>
              <a:ext cx="315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1" name="Picture 5" descr="presentere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825"/>
            <a:ext cx="6172200" cy="5819775"/>
          </a:xfrm>
          <a:prstGeom prst="rect">
            <a:avLst/>
          </a:prstGeom>
          <a:noFill/>
          <a:ln w="254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AutoShape 6"/>
          <p:cNvSpPr>
            <a:spLocks noChangeArrowheads="1"/>
          </p:cNvSpPr>
          <p:nvPr/>
        </p:nvSpPr>
        <p:spPr bwMode="auto">
          <a:xfrm>
            <a:off x="3851275" y="2420938"/>
            <a:ext cx="2806700" cy="1728787"/>
          </a:xfrm>
          <a:prstGeom prst="cloudCallout">
            <a:avLst>
              <a:gd name="adj1" fmla="val -16514"/>
              <a:gd name="adj2" fmla="val 7084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nl-BE" sz="2000" b="1">
                <a:solidFill>
                  <a:srgbClr val="2F2B20"/>
                </a:solidFill>
                <a:latin typeface="Lucida Calligraphy" pitchFamily="66" charset="0"/>
              </a:rPr>
              <a:t>Dupont était fantastique 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nl-BE" sz="2000" b="1">
              <a:solidFill>
                <a:srgbClr val="FFFF00"/>
              </a:solidFill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76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BE" altLang="nl-BE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8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81000"/>
            <a:ext cx="4627563" cy="5410200"/>
          </a:xfrm>
        </p:spPr>
        <p:txBody>
          <a:bodyPr/>
          <a:lstStyle/>
          <a:p>
            <a:pPr algn="r" eaLnBrk="1" hangingPunct="1">
              <a:buClr>
                <a:srgbClr val="FFFF00"/>
              </a:buClr>
              <a:buFontTx/>
              <a:buNone/>
              <a:defRPr/>
            </a:pPr>
            <a:r>
              <a:rPr lang="fr-FR" altLang="nl-BE" sz="2800" dirty="0"/>
              <a:t>Peur ?</a:t>
            </a:r>
          </a:p>
          <a:p>
            <a:pPr algn="ctr" eaLnBrk="1" hangingPunct="1"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eaLnBrk="1" hangingPunct="1">
              <a:buClr>
                <a:srgbClr val="FFFF00"/>
              </a:buClr>
              <a:buFontTx/>
              <a:buNone/>
              <a:defRPr/>
            </a:pPr>
            <a:r>
              <a:rPr lang="fr-FR" altLang="nl-BE" sz="2800" dirty="0"/>
              <a:t>         Tension/ Stress ?</a:t>
            </a:r>
          </a:p>
          <a:p>
            <a:pPr algn="ctr" eaLnBrk="1" hangingPunct="1"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algn="ctr" eaLnBrk="1" hangingPunct="1"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eaLnBrk="1" hangingPunct="1">
              <a:buClr>
                <a:srgbClr val="FFFF00"/>
              </a:buClr>
              <a:buFontTx/>
              <a:buNone/>
              <a:defRPr/>
            </a:pPr>
            <a:r>
              <a:rPr lang="fr-FR" altLang="nl-BE" sz="2800" dirty="0"/>
              <a:t>Respiration plus </a:t>
            </a:r>
            <a:r>
              <a:rPr lang="fr-BE" altLang="nl-BE" sz="2800" dirty="0"/>
              <a:t>rapide</a:t>
            </a:r>
            <a:r>
              <a:rPr lang="fr-FR" altLang="nl-BE" sz="2800" dirty="0"/>
              <a:t> et superficielle ?</a:t>
            </a:r>
          </a:p>
          <a:p>
            <a:pPr algn="ctr" eaLnBrk="1" hangingPunct="1"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algn="ctr" eaLnBrk="1" hangingPunct="1"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algn="r" eaLnBrk="1" hangingPunct="1">
              <a:buClr>
                <a:srgbClr val="FFFF00"/>
              </a:buClr>
              <a:buFontTx/>
              <a:buNone/>
              <a:defRPr/>
            </a:pPr>
            <a:r>
              <a:rPr lang="fr-FR" altLang="nl-BE" sz="2800" dirty="0"/>
              <a:t>Des sueurs froides</a:t>
            </a:r>
            <a:r>
              <a:rPr lang="nl-BE" altLang="nl-BE" sz="2800" dirty="0"/>
              <a:t>  ?</a:t>
            </a:r>
            <a:endParaRPr lang="nl-NL" altLang="nl-BE" sz="28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825" y="533400"/>
            <a:ext cx="3762375" cy="541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fr-FR" altLang="nl-BE" sz="2800" dirty="0"/>
              <a:t>Mal à l’aise ?</a:t>
            </a:r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fr-FR" altLang="nl-BE" sz="2800" dirty="0"/>
              <a:t>Tendance à fuir ?</a:t>
            </a:r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fr-FR" altLang="nl-BE" sz="2800" dirty="0"/>
              <a:t>Palpitations ?</a:t>
            </a:r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endParaRPr lang="fr-FR" altLang="nl-BE" sz="2800" dirty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fr-FR" altLang="nl-BE" sz="2800" dirty="0"/>
              <a:t>       Estomac  ?</a:t>
            </a:r>
          </a:p>
        </p:txBody>
      </p:sp>
    </p:spTree>
    <p:extLst>
      <p:ext uri="{BB962C8B-B14F-4D97-AF65-F5344CB8AC3E}">
        <p14:creationId xmlns:p14="http://schemas.microsoft.com/office/powerpoint/2010/main" val="41403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 idx="4294967295"/>
          </p:nvPr>
        </p:nvSpPr>
        <p:spPr>
          <a:xfrm>
            <a:off x="785813" y="714375"/>
            <a:ext cx="7772400" cy="1470025"/>
          </a:xfrm>
        </p:spPr>
        <p:txBody>
          <a:bodyPr/>
          <a:lstStyle/>
          <a:p>
            <a:r>
              <a:rPr lang="nl-BE" altLang="nl-BE"/>
              <a:t>Peut-être désagréable, mais…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762000" y="2857500"/>
            <a:ext cx="6924675" cy="285273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nl-BE" altLang="nl-BE" sz="4000" dirty="0"/>
              <a:t>Ce que </a:t>
            </a:r>
            <a:r>
              <a:rPr lang="nl-BE" altLang="nl-BE" sz="4000" dirty="0" err="1"/>
              <a:t>l’on</a:t>
            </a:r>
            <a:r>
              <a:rPr lang="nl-BE" altLang="nl-BE" sz="4000" dirty="0"/>
              <a:t> </a:t>
            </a:r>
            <a:r>
              <a:rPr lang="nl-BE" altLang="nl-BE" sz="4000" dirty="0" err="1"/>
              <a:t>entends</a:t>
            </a:r>
            <a:r>
              <a:rPr lang="nl-BE" altLang="nl-BE" sz="4000" dirty="0"/>
              <a:t>, on oublie </a:t>
            </a:r>
          </a:p>
          <a:p>
            <a:pPr marL="0" indent="0" algn="ctr">
              <a:buFontTx/>
              <a:buNone/>
            </a:pPr>
            <a:r>
              <a:rPr lang="nl-BE" altLang="nl-BE" sz="4000" dirty="0"/>
              <a:t>Ce que </a:t>
            </a:r>
            <a:r>
              <a:rPr lang="nl-BE" altLang="nl-BE" sz="4000" dirty="0" err="1"/>
              <a:t>l’on</a:t>
            </a:r>
            <a:r>
              <a:rPr lang="nl-BE" altLang="nl-BE" sz="4000" dirty="0"/>
              <a:t> </a:t>
            </a:r>
            <a:r>
              <a:rPr lang="nl-BE" altLang="nl-BE" sz="4000" dirty="0" err="1"/>
              <a:t>voit</a:t>
            </a:r>
            <a:r>
              <a:rPr lang="nl-BE" altLang="nl-BE" sz="4000" dirty="0"/>
              <a:t>, on </a:t>
            </a:r>
            <a:r>
              <a:rPr lang="nl-BE" altLang="nl-BE" sz="4000" dirty="0" err="1"/>
              <a:t>mémorise</a:t>
            </a:r>
            <a:r>
              <a:rPr lang="nl-BE" altLang="nl-BE" sz="4000" dirty="0"/>
              <a:t> </a:t>
            </a:r>
          </a:p>
          <a:p>
            <a:pPr marL="0" indent="0" algn="ctr">
              <a:buFontTx/>
              <a:buNone/>
            </a:pPr>
            <a:r>
              <a:rPr lang="nl-BE" altLang="nl-BE" sz="4000" dirty="0"/>
              <a:t>Ce que </a:t>
            </a:r>
            <a:r>
              <a:rPr lang="nl-BE" altLang="nl-BE" sz="4000" dirty="0" err="1"/>
              <a:t>l’on</a:t>
            </a:r>
            <a:r>
              <a:rPr lang="nl-BE" altLang="nl-BE" sz="4000" dirty="0"/>
              <a:t> </a:t>
            </a:r>
            <a:r>
              <a:rPr lang="nl-BE" altLang="nl-BE" sz="4000" dirty="0" err="1"/>
              <a:t>ressent</a:t>
            </a:r>
            <a:r>
              <a:rPr lang="nl-BE" altLang="nl-BE" sz="4000" dirty="0"/>
              <a:t>, on </a:t>
            </a:r>
            <a:r>
              <a:rPr lang="nl-BE" altLang="nl-BE" sz="4000" dirty="0" err="1"/>
              <a:t>comprend</a:t>
            </a:r>
            <a:r>
              <a:rPr lang="nl-BE" altLang="nl-BE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37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ateLogo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SlateLogo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2344</TotalTime>
  <Words>1081</Words>
  <Application>Microsoft Office PowerPoint</Application>
  <PresentationFormat>On-screen Show (4:3)</PresentationFormat>
  <Paragraphs>335</Paragraphs>
  <Slides>50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50</vt:i4>
      </vt:variant>
    </vt:vector>
  </HeadingPairs>
  <TitlesOfParts>
    <vt:vector size="69" baseType="lpstr">
      <vt:lpstr>MS PGothic</vt:lpstr>
      <vt:lpstr>MS PGothic</vt:lpstr>
      <vt:lpstr>Arial</vt:lpstr>
      <vt:lpstr>Arial Narrow</vt:lpstr>
      <vt:lpstr>Calibri</vt:lpstr>
      <vt:lpstr>Cambria</vt:lpstr>
      <vt:lpstr>Georgia</vt:lpstr>
      <vt:lpstr>Lucida Calligraphy</vt:lpstr>
      <vt:lpstr>Lucida Handwriting</vt:lpstr>
      <vt:lpstr>Times New Roman</vt:lpstr>
      <vt:lpstr>Verdana</vt:lpstr>
      <vt:lpstr>Webdings</vt:lpstr>
      <vt:lpstr>Aangrenzend</vt:lpstr>
      <vt:lpstr>Aangepast ontwerp</vt:lpstr>
      <vt:lpstr>1_SlateLogo</vt:lpstr>
      <vt:lpstr>Slate_NoMoE</vt:lpstr>
      <vt:lpstr>1_Slate_NoMoE</vt:lpstr>
      <vt:lpstr>2_Slate_NoMoE</vt:lpstr>
      <vt:lpstr>2_SlateLogo</vt:lpstr>
      <vt:lpstr>‘A l’aide, je dois tenir un discours.’</vt:lpstr>
      <vt:lpstr>PowerPoint Presentation</vt:lpstr>
      <vt:lpstr>PowerPoint Presentation</vt:lpstr>
      <vt:lpstr>L’apprentissage sur le tas</vt:lpstr>
      <vt:lpstr>Vos Pensées ?  Vos Sentiments ?</vt:lpstr>
      <vt:lpstr>PowerPoint Presentation</vt:lpstr>
      <vt:lpstr>PowerPoint Presentation</vt:lpstr>
      <vt:lpstr>PowerPoint Presentation</vt:lpstr>
      <vt:lpstr>Peut-être désagréable, mais…</vt:lpstr>
      <vt:lpstr>Les 14 plus grosses peurs humaines (3,000 pers)</vt:lpstr>
      <vt:lpstr>Mais</vt:lpstr>
      <vt:lpstr>D’où vient ce stress et ce trac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Votre public écoute WII-FM</vt:lpstr>
      <vt:lpstr>Vos critères WII-FM</vt:lpstr>
      <vt:lpstr>Les erreurs courantes</vt:lpstr>
      <vt:lpstr>PowerPoint Presentation</vt:lpstr>
      <vt:lpstr>Le coeur de la présentation</vt:lpstr>
      <vt:lpstr>PowerPoint Presentation</vt:lpstr>
      <vt:lpstr>Types d’Orateurs (Asgadom )</vt:lpstr>
      <vt:lpstr>PowerPoint Presentation</vt:lpstr>
      <vt:lpstr>PowerPoint Presentation</vt:lpstr>
      <vt:lpstr>Récapitulons</vt:lpstr>
      <vt:lpstr>Une présentation </vt:lpstr>
      <vt:lpstr>Preparation</vt:lpstr>
      <vt:lpstr>PowerPoint Presentation</vt:lpstr>
      <vt:lpstr>Apprenez à écrire un speech</vt:lpstr>
      <vt:lpstr>Utilisez des aspects non verbaux</vt:lpstr>
      <vt:lpstr>PowerPoint Presentation</vt:lpstr>
      <vt:lpstr>PowerPoint Presentation</vt:lpstr>
      <vt:lpstr>Le mot de bienvenue</vt:lpstr>
      <vt:lpstr>“Premier Discours”  ( “Passation de pouvoir”)</vt:lpstr>
      <vt:lpstr>Introduire un orateur</vt:lpstr>
      <vt:lpstr>PowerPoint Presentation</vt:lpstr>
      <vt:lpstr>Remercier l’orateur</vt:lpstr>
      <vt:lpstr>Une bonne présentation </vt:lpstr>
      <vt:lpstr>Comment gérer le temps ?</vt:lpstr>
      <vt:lpstr>Hommage</vt:lpstr>
      <vt:lpstr>Oraison Funèbre</vt:lpstr>
      <vt:lpstr>PowerPoint Presentation</vt:lpstr>
      <vt:lpstr>Improviser</vt:lpstr>
      <vt:lpstr>PowerPoint Presentation</vt:lpstr>
      <vt:lpstr>PowerPoint Presentation</vt:lpstr>
      <vt:lpstr>Enfin…..</vt:lpstr>
      <vt:lpstr>PowerPoint Presentation</vt:lpstr>
    </vt:vector>
  </TitlesOfParts>
  <Company>Roularta Media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least once every two week</dc:title>
  <dc:creator>Frank Vervaeke</dc:creator>
  <cp:lastModifiedBy>Peter Vanhove</cp:lastModifiedBy>
  <cp:revision>113</cp:revision>
  <cp:lastPrinted>2016-03-18T14:43:15Z</cp:lastPrinted>
  <dcterms:created xsi:type="dcterms:W3CDTF">2014-09-26T09:33:56Z</dcterms:created>
  <dcterms:modified xsi:type="dcterms:W3CDTF">2018-03-23T12:13:34Z</dcterms:modified>
</cp:coreProperties>
</file>